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7"/>
  </p:handoutMasterIdLst>
  <p:sldIdLst>
    <p:sldId id="256" r:id="rId2"/>
    <p:sldId id="257" r:id="rId3"/>
    <p:sldId id="400" r:id="rId4"/>
    <p:sldId id="401" r:id="rId5"/>
    <p:sldId id="402" r:id="rId6"/>
    <p:sldId id="404" r:id="rId7"/>
    <p:sldId id="412" r:id="rId8"/>
    <p:sldId id="413" r:id="rId9"/>
    <p:sldId id="414" r:id="rId10"/>
    <p:sldId id="296" r:id="rId11"/>
    <p:sldId id="297" r:id="rId12"/>
    <p:sldId id="406" r:id="rId13"/>
    <p:sldId id="407" r:id="rId14"/>
    <p:sldId id="408" r:id="rId15"/>
    <p:sldId id="409" r:id="rId16"/>
    <p:sldId id="410" r:id="rId17"/>
    <p:sldId id="411" r:id="rId18"/>
    <p:sldId id="318" r:id="rId19"/>
    <p:sldId id="347" r:id="rId20"/>
    <p:sldId id="390" r:id="rId21"/>
    <p:sldId id="387" r:id="rId22"/>
    <p:sldId id="415" r:id="rId23"/>
    <p:sldId id="328" r:id="rId24"/>
    <p:sldId id="316" r:id="rId25"/>
    <p:sldId id="395" r:id="rId26"/>
    <p:sldId id="396" r:id="rId27"/>
    <p:sldId id="397" r:id="rId28"/>
    <p:sldId id="398" r:id="rId29"/>
    <p:sldId id="399" r:id="rId30"/>
    <p:sldId id="329" r:id="rId31"/>
    <p:sldId id="356" r:id="rId32"/>
    <p:sldId id="357" r:id="rId33"/>
    <p:sldId id="416" r:id="rId34"/>
    <p:sldId id="360" r:id="rId35"/>
    <p:sldId id="361" r:id="rId36"/>
    <p:sldId id="362" r:id="rId37"/>
    <p:sldId id="367" r:id="rId38"/>
    <p:sldId id="417" r:id="rId39"/>
    <p:sldId id="342" r:id="rId40"/>
    <p:sldId id="315" r:id="rId41"/>
    <p:sldId id="368" r:id="rId42"/>
    <p:sldId id="369" r:id="rId43"/>
    <p:sldId id="370" r:id="rId44"/>
    <p:sldId id="389" r:id="rId45"/>
    <p:sldId id="317" r:id="rId46"/>
  </p:sldIdLst>
  <p:sldSz cx="9144000" cy="6858000" type="screen4x3"/>
  <p:notesSz cx="6735763" cy="9866313"/>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1" autoAdjust="0"/>
    <p:restoredTop sz="94660"/>
  </p:normalViewPr>
  <p:slideViewPr>
    <p:cSldViewPr snapToGrid="0" snapToObjects="1">
      <p:cViewPr varScale="1">
        <p:scale>
          <a:sx n="87" d="100"/>
          <a:sy n="87" d="100"/>
        </p:scale>
        <p:origin x="-177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2B3EBF22-4A1D-493A-B71F-6A61BF471A1D}" type="datetimeFigureOut">
              <a:rPr lang="es-MX" smtClean="0"/>
              <a:t>05/04/2018</a:t>
            </a:fld>
            <a:endParaRPr lang="es-MX"/>
          </a:p>
        </p:txBody>
      </p:sp>
      <p:sp>
        <p:nvSpPr>
          <p:cNvPr id="4" name="3 Marcador de pie de página"/>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6129C31-F49D-4E24-BFA8-FF94C1E6C4E5}" type="slidenum">
              <a:rPr lang="es-MX" smtClean="0"/>
              <a:t>‹Nº›</a:t>
            </a:fld>
            <a:endParaRPr lang="es-MX"/>
          </a:p>
        </p:txBody>
      </p:sp>
    </p:spTree>
    <p:extLst>
      <p:ext uri="{BB962C8B-B14F-4D97-AF65-F5344CB8AC3E}">
        <p14:creationId xmlns:p14="http://schemas.microsoft.com/office/powerpoint/2010/main" val="25634061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D65E795-10FB-9B46-AEF0-07570513412C}" type="datetimeFigureOut">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410545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D65E795-10FB-9B46-AEF0-07570513412C}" type="datetimeFigureOut">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62900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D65E795-10FB-9B46-AEF0-07570513412C}" type="datetimeFigureOut">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121445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D65E795-10FB-9B46-AEF0-07570513412C}" type="datetimeFigureOut">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33384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D65E795-10FB-9B46-AEF0-07570513412C}" type="datetimeFigureOut">
              <a:rPr lang="es-ES" smtClean="0"/>
              <a:t>05/04/2018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46155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D65E795-10FB-9B46-AEF0-07570513412C}" type="datetimeFigureOut">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125762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D65E795-10FB-9B46-AEF0-07570513412C}" type="datetimeFigureOut">
              <a:rPr lang="es-ES" smtClean="0"/>
              <a:t>05/04/2018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127718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D65E795-10FB-9B46-AEF0-07570513412C}" type="datetimeFigureOut">
              <a:rPr lang="es-ES" smtClean="0"/>
              <a:t>05/04/2018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413169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D65E795-10FB-9B46-AEF0-07570513412C}" type="datetimeFigureOut">
              <a:rPr lang="es-ES" smtClean="0"/>
              <a:t>05/04/2018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162661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D65E795-10FB-9B46-AEF0-07570513412C}" type="datetimeFigureOut">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66859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D65E795-10FB-9B46-AEF0-07570513412C}" type="datetimeFigureOut">
              <a:rPr lang="es-ES" smtClean="0"/>
              <a:t>05/04/2018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C3BFE07-6E89-9A4F-A0DB-2F9B0DE91AAC}" type="slidenum">
              <a:rPr lang="es-ES" smtClean="0"/>
              <a:t>‹Nº›</a:t>
            </a:fld>
            <a:endParaRPr lang="es-ES"/>
          </a:p>
        </p:txBody>
      </p:sp>
    </p:spTree>
    <p:extLst>
      <p:ext uri="{BB962C8B-B14F-4D97-AF65-F5344CB8AC3E}">
        <p14:creationId xmlns:p14="http://schemas.microsoft.com/office/powerpoint/2010/main" val="339562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5E795-10FB-9B46-AEF0-07570513412C}" type="datetimeFigureOut">
              <a:rPr lang="es-ES" smtClean="0"/>
              <a:t>05/04/2018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BFE07-6E89-9A4F-A0DB-2F9B0DE91AAC}" type="slidenum">
              <a:rPr lang="es-ES" smtClean="0"/>
              <a:t>‹Nº›</a:t>
            </a:fld>
            <a:endParaRPr lang="es-ES"/>
          </a:p>
        </p:txBody>
      </p:sp>
    </p:spTree>
    <p:extLst>
      <p:ext uri="{BB962C8B-B14F-4D97-AF65-F5344CB8AC3E}">
        <p14:creationId xmlns:p14="http://schemas.microsoft.com/office/powerpoint/2010/main" val="287322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5759" y="859317"/>
            <a:ext cx="7568532" cy="2666082"/>
          </a:xfrm>
        </p:spPr>
        <p:txBody>
          <a:bodyPr>
            <a:noAutofit/>
          </a:bodyPr>
          <a:lstStyle/>
          <a:p>
            <a:pPr algn="l"/>
            <a:r>
              <a:rPr lang="es-ES" dirty="0">
                <a:solidFill>
                  <a:schemeClr val="bg1"/>
                </a:solidFill>
              </a:rPr>
              <a:t>Ley N° 19.886 </a:t>
            </a:r>
            <a:r>
              <a:rPr lang="es-ES" dirty="0" smtClean="0">
                <a:solidFill>
                  <a:schemeClr val="bg1"/>
                </a:solidFill>
              </a:rPr>
              <a:t>de Bases sobre </a:t>
            </a:r>
            <a:r>
              <a:rPr lang="es-ES" dirty="0">
                <a:solidFill>
                  <a:schemeClr val="bg1"/>
                </a:solidFill>
              </a:rPr>
              <a:t>Contratos Administrativos de Suministro </a:t>
            </a:r>
            <a:r>
              <a:rPr lang="es-ES" dirty="0" smtClean="0">
                <a:solidFill>
                  <a:schemeClr val="bg1"/>
                </a:solidFill>
              </a:rPr>
              <a:t>y Prestación </a:t>
            </a:r>
            <a:r>
              <a:rPr lang="es-ES" dirty="0">
                <a:solidFill>
                  <a:schemeClr val="bg1"/>
                </a:solidFill>
              </a:rPr>
              <a:t>de </a:t>
            </a:r>
            <a:r>
              <a:rPr lang="es-ES" dirty="0" smtClean="0">
                <a:solidFill>
                  <a:schemeClr val="bg1"/>
                </a:solidFill>
              </a:rPr>
              <a:t>Servicios</a:t>
            </a:r>
            <a:endParaRPr lang="es-ES" dirty="0">
              <a:solidFill>
                <a:schemeClr val="bg1"/>
              </a:solidFill>
            </a:endParaRPr>
          </a:p>
        </p:txBody>
      </p:sp>
      <p:sp>
        <p:nvSpPr>
          <p:cNvPr id="3" name="Subtítulo 2"/>
          <p:cNvSpPr>
            <a:spLocks noGrp="1"/>
          </p:cNvSpPr>
          <p:nvPr>
            <p:ph type="subTitle" idx="1"/>
          </p:nvPr>
        </p:nvSpPr>
        <p:spPr>
          <a:xfrm>
            <a:off x="291891" y="6144541"/>
            <a:ext cx="3701552" cy="470651"/>
          </a:xfrm>
        </p:spPr>
        <p:txBody>
          <a:bodyPr>
            <a:normAutofit fontScale="85000" lnSpcReduction="10000"/>
          </a:bodyPr>
          <a:lstStyle/>
          <a:p>
            <a:pPr algn="l"/>
            <a:r>
              <a:rPr lang="es-ES" sz="2400" dirty="0" smtClean="0"/>
              <a:t>Santiago / 14 de octubre de 2016</a:t>
            </a:r>
            <a:endParaRPr lang="es-ES" sz="2400" dirty="0"/>
          </a:p>
        </p:txBody>
      </p:sp>
    </p:spTree>
    <p:extLst>
      <p:ext uri="{BB962C8B-B14F-4D97-AF65-F5344CB8AC3E}">
        <p14:creationId xmlns:p14="http://schemas.microsoft.com/office/powerpoint/2010/main" val="314572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419627" cy="1803747"/>
          </a:xfrm>
        </p:spPr>
        <p:txBody>
          <a:bodyPr>
            <a:noAutofit/>
          </a:bodyPr>
          <a:lstStyle/>
          <a:p>
            <a:pPr algn="l">
              <a:lnSpc>
                <a:spcPct val="80000"/>
              </a:lnSpc>
            </a:pPr>
            <a:r>
              <a:rPr lang="es-ES" dirty="0" smtClean="0">
                <a:solidFill>
                  <a:srgbClr val="0071AF"/>
                </a:solidFill>
              </a:rPr>
              <a:t>Contenido 2: Principios que rigen la Ley N°19.886</a:t>
            </a:r>
            <a:endParaRPr lang="es-ES" dirty="0">
              <a:solidFill>
                <a:srgbClr val="0071AF"/>
              </a:solidFill>
            </a:endParaRPr>
          </a:p>
        </p:txBody>
      </p:sp>
    </p:spTree>
    <p:extLst>
      <p:ext uri="{BB962C8B-B14F-4D97-AF65-F5344CB8AC3E}">
        <p14:creationId xmlns:p14="http://schemas.microsoft.com/office/powerpoint/2010/main" val="2343519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 name="Imagen 9"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11" name="Título 1"/>
          <p:cNvSpPr>
            <a:spLocks noGrp="1"/>
          </p:cNvSpPr>
          <p:nvPr>
            <p:ph type="title"/>
          </p:nvPr>
        </p:nvSpPr>
        <p:spPr>
          <a:xfrm>
            <a:off x="233077" y="33958"/>
            <a:ext cx="8229600" cy="869613"/>
          </a:xfrm>
        </p:spPr>
        <p:txBody>
          <a:bodyPr>
            <a:normAutofit/>
          </a:bodyPr>
          <a:lstStyle/>
          <a:p>
            <a:pPr algn="l"/>
            <a:r>
              <a:rPr lang="es-ES" sz="3600" dirty="0">
                <a:solidFill>
                  <a:srgbClr val="0071AF"/>
                </a:solidFill>
              </a:rPr>
              <a:t>Principios que rigen la Ley</a:t>
            </a:r>
            <a:endParaRPr lang="es-ES" dirty="0">
              <a:solidFill>
                <a:srgbClr val="0071AF"/>
              </a:solidFill>
            </a:endParaRPr>
          </a:p>
        </p:txBody>
      </p:sp>
      <p:sp>
        <p:nvSpPr>
          <p:cNvPr id="12" name="Rectángulo 11"/>
          <p:cNvSpPr/>
          <p:nvPr/>
        </p:nvSpPr>
        <p:spPr>
          <a:xfrm>
            <a:off x="263373" y="1395054"/>
            <a:ext cx="8169007" cy="4493538"/>
          </a:xfrm>
          <a:prstGeom prst="rect">
            <a:avLst/>
          </a:prstGeom>
        </p:spPr>
        <p:txBody>
          <a:bodyPr wrap="square">
            <a:spAutoFit/>
          </a:bodyPr>
          <a:lstStyle/>
          <a:p>
            <a:r>
              <a:rPr lang="es-CL" sz="2200" b="1" dirty="0" smtClean="0">
                <a:solidFill>
                  <a:schemeClr val="accent1"/>
                </a:solidFill>
                <a:ea typeface="ＭＳ Ｐゴシック" panose="020B0600070205080204" pitchFamily="34" charset="-128"/>
              </a:rPr>
              <a:t>Tabla:</a:t>
            </a:r>
          </a:p>
          <a:p>
            <a:endParaRPr lang="es-CL" sz="2200" dirty="0" smtClean="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Estricta Sujeción a las </a:t>
            </a:r>
            <a:r>
              <a:rPr lang="es-CL" sz="2200" dirty="0" smtClean="0">
                <a:ea typeface="ＭＳ Ｐゴシック" panose="020B0600070205080204" pitchFamily="34" charset="-128"/>
              </a:rPr>
              <a:t>Bases</a:t>
            </a:r>
          </a:p>
          <a:p>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Libre </a:t>
            </a:r>
            <a:r>
              <a:rPr lang="es-CL" sz="2200" dirty="0" smtClean="0">
                <a:ea typeface="ＭＳ Ｐゴシック" panose="020B0600070205080204" pitchFamily="34" charset="-128"/>
              </a:rPr>
              <a:t>Concurrencia</a:t>
            </a:r>
          </a:p>
          <a:p>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Igualdad de los </a:t>
            </a:r>
            <a:r>
              <a:rPr lang="es-CL" sz="2200" dirty="0" smtClean="0">
                <a:ea typeface="ＭＳ Ｐゴシック" panose="020B0600070205080204" pitchFamily="34" charset="-128"/>
              </a:rPr>
              <a:t>Oferentes</a:t>
            </a:r>
          </a:p>
          <a:p>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No </a:t>
            </a:r>
            <a:r>
              <a:rPr lang="es-CL" sz="2200" dirty="0" smtClean="0">
                <a:ea typeface="ＭＳ Ｐゴシック" panose="020B0600070205080204" pitchFamily="34" charset="-128"/>
              </a:rPr>
              <a:t>Formalización</a:t>
            </a:r>
          </a:p>
          <a:p>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Probidad </a:t>
            </a:r>
            <a:r>
              <a:rPr lang="es-CL" sz="2200" dirty="0" smtClean="0">
                <a:ea typeface="ＭＳ Ｐゴシック" panose="020B0600070205080204" pitchFamily="34" charset="-128"/>
              </a:rPr>
              <a:t>Administrativa</a:t>
            </a:r>
          </a:p>
          <a:p>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Transparencia</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63199">
            <a:off x="4800437" y="2527070"/>
            <a:ext cx="3350354" cy="2229506"/>
          </a:xfrm>
          <a:prstGeom prst="rect">
            <a:avLst/>
          </a:prstGeom>
        </p:spPr>
      </p:pic>
    </p:spTree>
    <p:extLst>
      <p:ext uri="{BB962C8B-B14F-4D97-AF65-F5344CB8AC3E}">
        <p14:creationId xmlns:p14="http://schemas.microsoft.com/office/powerpoint/2010/main" val="209839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690211"/>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sz="3600" dirty="0">
                <a:solidFill>
                  <a:srgbClr val="0071AF"/>
                </a:solidFill>
              </a:rPr>
              <a:t>Principio de estricta sujeción a las bases</a:t>
            </a:r>
          </a:p>
        </p:txBody>
      </p:sp>
      <p:sp>
        <p:nvSpPr>
          <p:cNvPr id="4" name="Rectángulo 3"/>
          <p:cNvSpPr/>
          <p:nvPr/>
        </p:nvSpPr>
        <p:spPr>
          <a:xfrm>
            <a:off x="233077" y="1371226"/>
            <a:ext cx="6553313" cy="4247317"/>
          </a:xfrm>
          <a:prstGeom prst="rect">
            <a:avLst/>
          </a:prstGeom>
        </p:spPr>
        <p:txBody>
          <a:bodyPr wrap="square">
            <a:spAutoFit/>
          </a:bodyPr>
          <a:lstStyle/>
          <a:p>
            <a:pPr marL="342900" indent="-342900" algn="ctr">
              <a:buFont typeface="Wingdings" panose="05000000000000000000" pitchFamily="2" charset="2"/>
              <a:buChar char="ü"/>
            </a:pPr>
            <a:r>
              <a:rPr lang="es-CL" sz="2200" b="1" dirty="0" smtClean="0">
                <a:ea typeface="ＭＳ Ｐゴシック" panose="020B0600070205080204" pitchFamily="34" charset="-128"/>
              </a:rPr>
              <a:t>¿Dónde está contenido?</a:t>
            </a:r>
          </a:p>
          <a:p>
            <a:pPr algn="just"/>
            <a:endParaRPr lang="es-CL" sz="2200" dirty="0" smtClean="0">
              <a:ea typeface="ＭＳ Ｐゴシック" panose="020B0600070205080204" pitchFamily="34" charset="-128"/>
            </a:endParaRPr>
          </a:p>
          <a:p>
            <a:pPr algn="just"/>
            <a:endParaRPr lang="es-CL" sz="2200" dirty="0" smtClean="0">
              <a:ea typeface="ＭＳ Ｐゴシック" panose="020B0600070205080204" pitchFamily="34" charset="-128"/>
            </a:endParaRPr>
          </a:p>
          <a:p>
            <a:pPr algn="just"/>
            <a:r>
              <a:rPr lang="es-CL" sz="2200" dirty="0" smtClean="0">
                <a:ea typeface="ＭＳ Ｐゴシック" panose="020B0600070205080204" pitchFamily="34" charset="-128"/>
              </a:rPr>
              <a:t>El artículo 10 </a:t>
            </a:r>
            <a:r>
              <a:rPr lang="es-CL" sz="2200" dirty="0">
                <a:ea typeface="ＭＳ Ｐゴシック" panose="020B0600070205080204" pitchFamily="34" charset="-128"/>
              </a:rPr>
              <a:t>inciso </a:t>
            </a:r>
            <a:r>
              <a:rPr lang="es-CL" sz="2200" dirty="0" smtClean="0">
                <a:ea typeface="ＭＳ Ｐゴシック" panose="020B0600070205080204" pitchFamily="34" charset="-128"/>
              </a:rPr>
              <a:t>3°de la ley </a:t>
            </a:r>
            <a:r>
              <a:rPr lang="es-CL" sz="2200" dirty="0">
                <a:ea typeface="ＭＳ Ｐゴシック" panose="020B0600070205080204" pitchFamily="34" charset="-128"/>
              </a:rPr>
              <a:t>N° 19.886</a:t>
            </a:r>
            <a:r>
              <a:rPr lang="es-CL" sz="2200" dirty="0" smtClean="0">
                <a:ea typeface="ＭＳ Ｐゴシック" panose="020B0600070205080204" pitchFamily="34" charset="-128"/>
              </a:rPr>
              <a:t>:</a:t>
            </a:r>
          </a:p>
          <a:p>
            <a:pPr algn="just"/>
            <a:endParaRPr lang="es-CL" sz="2200" dirty="0" smtClean="0">
              <a:ea typeface="ＭＳ Ｐゴシック" panose="020B0600070205080204" pitchFamily="34" charset="-128"/>
            </a:endParaRPr>
          </a:p>
          <a:p>
            <a:pPr algn="just"/>
            <a:r>
              <a:rPr lang="es-CL" sz="2000" dirty="0">
                <a:ea typeface="ＭＳ Ｐゴシック" panose="020B0600070205080204" pitchFamily="34" charset="-128"/>
              </a:rPr>
              <a:t>La estricta sujeción a las bases constituye un principio rector que </a:t>
            </a:r>
            <a:r>
              <a:rPr lang="es-CL" sz="2000" dirty="0">
                <a:solidFill>
                  <a:srgbClr val="FF0000"/>
                </a:solidFill>
                <a:ea typeface="ＭＳ Ｐゴシック" panose="020B0600070205080204" pitchFamily="34" charset="-128"/>
              </a:rPr>
              <a:t>rige tanto el desarrollo del proceso licitatorio como la ejecución del correspondiente contrato</a:t>
            </a:r>
            <a:r>
              <a:rPr lang="es-CL" sz="2000" dirty="0">
                <a:ea typeface="ＭＳ Ｐゴシック" panose="020B0600070205080204" pitchFamily="34" charset="-128"/>
              </a:rPr>
              <a:t>. Dicho instrumento, en conjunto con la oferta del adjudicatario, integran el marco jurídico aplicable a los derechos y obligaciones de la Administración y del proveedor, a fin de respetar la legalidad y transparencia que deben primar en los contratos que celebren. </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390" y="1773184"/>
            <a:ext cx="2143125" cy="3845359"/>
          </a:xfrm>
          <a:prstGeom prst="rect">
            <a:avLst/>
          </a:prstGeom>
        </p:spPr>
      </p:pic>
    </p:spTree>
    <p:extLst>
      <p:ext uri="{BB962C8B-B14F-4D97-AF65-F5344CB8AC3E}">
        <p14:creationId xmlns:p14="http://schemas.microsoft.com/office/powerpoint/2010/main" val="2044175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sz="3600" dirty="0">
                <a:solidFill>
                  <a:srgbClr val="0071AF"/>
                </a:solidFill>
              </a:rPr>
              <a:t>Principio de libre concurrencia</a:t>
            </a:r>
          </a:p>
        </p:txBody>
      </p:sp>
      <p:pic>
        <p:nvPicPr>
          <p:cNvPr id="5" name="Imagen 4"/>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60175" y="2847171"/>
            <a:ext cx="2590800" cy="2514600"/>
          </a:xfrm>
          <a:prstGeom prst="rect">
            <a:avLst/>
          </a:prstGeom>
        </p:spPr>
      </p:pic>
      <p:sp>
        <p:nvSpPr>
          <p:cNvPr id="4" name="Rectángulo 3"/>
          <p:cNvSpPr/>
          <p:nvPr/>
        </p:nvSpPr>
        <p:spPr>
          <a:xfrm>
            <a:off x="233077" y="1150888"/>
            <a:ext cx="8169007" cy="3139321"/>
          </a:xfrm>
          <a:prstGeom prst="rect">
            <a:avLst/>
          </a:prstGeom>
        </p:spPr>
        <p:txBody>
          <a:bodyPr wrap="square">
            <a:spAutoFit/>
          </a:bodyPr>
          <a:lstStyle/>
          <a:p>
            <a:pPr marL="342900" indent="-342900">
              <a:buFont typeface="Wingdings" panose="05000000000000000000" pitchFamily="2" charset="2"/>
              <a:buChar char="ü"/>
            </a:pPr>
            <a:r>
              <a:rPr lang="es-CL" sz="2200" b="1" dirty="0" smtClean="0">
                <a:ea typeface="ＭＳ Ｐゴシック" panose="020B0600070205080204" pitchFamily="34" charset="-128"/>
              </a:rPr>
              <a:t>¿A qué apunta</a:t>
            </a:r>
            <a:r>
              <a:rPr lang="es-CL" sz="2200" b="1" dirty="0">
                <a:ea typeface="ＭＳ Ｐゴシック" panose="020B0600070205080204" pitchFamily="34" charset="-128"/>
              </a:rPr>
              <a:t>? </a:t>
            </a:r>
            <a:r>
              <a:rPr lang="es-CL" sz="2200" b="1" dirty="0" smtClean="0">
                <a:ea typeface="ＭＳ Ｐゴシック" panose="020B0600070205080204" pitchFamily="34" charset="-128"/>
              </a:rPr>
              <a:t>Artículo </a:t>
            </a:r>
            <a:r>
              <a:rPr lang="es-CL" sz="2200" b="1" dirty="0">
                <a:ea typeface="ＭＳ Ｐゴシック" panose="020B0600070205080204" pitchFamily="34" charset="-128"/>
              </a:rPr>
              <a:t>9 inciso 2° ley N° 18.575</a:t>
            </a:r>
            <a:endParaRPr lang="es-CL" sz="2200" b="1" dirty="0" smtClean="0">
              <a:ea typeface="ＭＳ Ｐゴシック" panose="020B0600070205080204" pitchFamily="34" charset="-128"/>
            </a:endParaRPr>
          </a:p>
          <a:p>
            <a:pPr marL="342900" indent="-342900">
              <a:buFont typeface="Wingdings" panose="05000000000000000000" pitchFamily="2" charset="2"/>
              <a:buChar char="ü"/>
            </a:pPr>
            <a:endParaRPr lang="es-CL" sz="2200" dirty="0" smtClean="0">
              <a:ea typeface="ＭＳ Ｐゴシック" panose="020B0600070205080204" pitchFamily="34" charset="-128"/>
            </a:endParaRPr>
          </a:p>
          <a:p>
            <a:pPr algn="just"/>
            <a:r>
              <a:rPr lang="es-CL" sz="2200" dirty="0"/>
              <a:t>L</a:t>
            </a:r>
            <a:r>
              <a:rPr lang="es-CL" sz="2200" dirty="0" smtClean="0"/>
              <a:t>a </a:t>
            </a:r>
            <a:r>
              <a:rPr lang="es-CL" sz="2200" dirty="0"/>
              <a:t>lógica que lo funda consiste en que mientras más numerosas sean las ofertas válidas que concurran a una licitación, mayor es el ámbito de acción de la Administración para poder elegir la propuesta más conveniente al interés público, en la medida, ciertamente, que no se transgredan los principios de estricta sujeción a las bases y de igualdad de los licitantes.</a:t>
            </a:r>
          </a:p>
          <a:p>
            <a:pPr algn="just"/>
            <a:endParaRPr lang="es-CL" sz="2200" dirty="0"/>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0073" y="4290209"/>
            <a:ext cx="2143125" cy="2143125"/>
          </a:xfrm>
          <a:prstGeom prst="rect">
            <a:avLst/>
          </a:prstGeom>
        </p:spPr>
      </p:pic>
    </p:spTree>
    <p:extLst>
      <p:ext uri="{BB962C8B-B14F-4D97-AF65-F5344CB8AC3E}">
        <p14:creationId xmlns:p14="http://schemas.microsoft.com/office/powerpoint/2010/main" val="1482056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CL" sz="3600" dirty="0">
                <a:solidFill>
                  <a:srgbClr val="0071AF"/>
                </a:solidFill>
              </a:rPr>
              <a:t>Principio de igualdad de los oferentes</a:t>
            </a:r>
            <a:endParaRPr lang="es-ES" sz="3600" dirty="0">
              <a:solidFill>
                <a:srgbClr val="0071AF"/>
              </a:solidFill>
            </a:endParaRPr>
          </a:p>
        </p:txBody>
      </p:sp>
      <p:sp>
        <p:nvSpPr>
          <p:cNvPr id="4" name="Rectángulo 3"/>
          <p:cNvSpPr/>
          <p:nvPr/>
        </p:nvSpPr>
        <p:spPr>
          <a:xfrm>
            <a:off x="233077" y="1150888"/>
            <a:ext cx="8169007" cy="3477875"/>
          </a:xfrm>
          <a:prstGeom prst="rect">
            <a:avLst/>
          </a:prstGeom>
        </p:spPr>
        <p:txBody>
          <a:bodyPr wrap="square">
            <a:spAutoFit/>
          </a:bodyPr>
          <a:lstStyle/>
          <a:p>
            <a:pPr algn="just"/>
            <a:r>
              <a:rPr lang="es-CL" sz="2200" dirty="0"/>
              <a:t>Art. 9 inciso 2° ley N° 18.575</a:t>
            </a:r>
          </a:p>
          <a:p>
            <a:pPr algn="just"/>
            <a:endParaRPr lang="es-CL" sz="2200" dirty="0"/>
          </a:p>
          <a:p>
            <a:pPr algn="just"/>
            <a:r>
              <a:rPr lang="es-CL" sz="2200" dirty="0">
                <a:cs typeface="Arial" panose="020B0604020202020204" pitchFamily="34" charset="0"/>
              </a:rPr>
              <a:t>Las bases no pueden establecer diferencias arbitrarias entre los proponentes (art. 6).</a:t>
            </a:r>
          </a:p>
          <a:p>
            <a:pPr algn="just"/>
            <a:r>
              <a:rPr lang="es-CL" sz="2200" dirty="0">
                <a:cs typeface="Arial" panose="020B0604020202020204" pitchFamily="34" charset="0"/>
              </a:rPr>
              <a:t>Pueden contratar con la Administración las “personas naturales o jurídicas” (art. 4).</a:t>
            </a:r>
          </a:p>
          <a:p>
            <a:pPr algn="just"/>
            <a:r>
              <a:rPr lang="es-CL" sz="2200" dirty="0">
                <a:cs typeface="Arial" panose="020B0604020202020204" pitchFamily="34" charset="0"/>
              </a:rPr>
              <a:t>En las licitaciones públicas “cualquier persona podrá presentar ofertas” (art. 7 a).</a:t>
            </a:r>
          </a:p>
          <a:p>
            <a:pPr algn="just"/>
            <a:r>
              <a:rPr lang="es-CL" sz="2200" dirty="0">
                <a:cs typeface="Arial" panose="020B0604020202020204" pitchFamily="34" charset="0"/>
              </a:rPr>
              <a:t>Acción ante el Tribunal por “toda persona natural o jurídica que tenga un interés actualmente comprometido” (art. 24). </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1186" y="4761766"/>
            <a:ext cx="5145578" cy="1752600"/>
          </a:xfrm>
          <a:prstGeom prst="rect">
            <a:avLst/>
          </a:prstGeom>
        </p:spPr>
      </p:pic>
    </p:spTree>
    <p:extLst>
      <p:ext uri="{BB962C8B-B14F-4D97-AF65-F5344CB8AC3E}">
        <p14:creationId xmlns:p14="http://schemas.microsoft.com/office/powerpoint/2010/main" val="3286653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CL" sz="3200" dirty="0">
                <a:solidFill>
                  <a:srgbClr val="0071AF"/>
                </a:solidFill>
              </a:rPr>
              <a:t>Principio de no </a:t>
            </a:r>
            <a:r>
              <a:rPr lang="es-CL" sz="3200" dirty="0" smtClean="0">
                <a:solidFill>
                  <a:srgbClr val="0071AF"/>
                </a:solidFill>
              </a:rPr>
              <a:t>formalización</a:t>
            </a:r>
            <a:endParaRPr lang="es-ES" dirty="0">
              <a:solidFill>
                <a:srgbClr val="0071AF"/>
              </a:solidFill>
            </a:endParaRPr>
          </a:p>
        </p:txBody>
      </p:sp>
      <p:sp>
        <p:nvSpPr>
          <p:cNvPr id="4" name="Rectángulo 3"/>
          <p:cNvSpPr/>
          <p:nvPr/>
        </p:nvSpPr>
        <p:spPr>
          <a:xfrm>
            <a:off x="263373" y="1181599"/>
            <a:ext cx="8169007" cy="3477875"/>
          </a:xfrm>
          <a:prstGeom prst="rect">
            <a:avLst/>
          </a:prstGeom>
        </p:spPr>
        <p:txBody>
          <a:bodyPr wrap="square">
            <a:spAutoFit/>
          </a:bodyPr>
          <a:lstStyle/>
          <a:p>
            <a:r>
              <a:rPr lang="es-CL" sz="2200" dirty="0" smtClean="0"/>
              <a:t>Artículo 13 </a:t>
            </a:r>
            <a:r>
              <a:rPr lang="es-CL" sz="2200" dirty="0"/>
              <a:t>ley N° 19.880</a:t>
            </a:r>
          </a:p>
          <a:p>
            <a:r>
              <a:rPr lang="es-CL" sz="2200" dirty="0" smtClean="0">
                <a:ea typeface="ＭＳ Ｐゴシック" panose="020B0600070205080204" pitchFamily="34" charset="-128"/>
              </a:rPr>
              <a:t>Artículo </a:t>
            </a:r>
            <a:r>
              <a:rPr lang="es-CL" sz="2200" dirty="0">
                <a:ea typeface="ＭＳ Ｐゴシック" panose="020B0600070205080204" pitchFamily="34" charset="-128"/>
              </a:rPr>
              <a:t>40 </a:t>
            </a:r>
            <a:r>
              <a:rPr lang="es-CL" sz="2200" dirty="0" smtClean="0">
                <a:ea typeface="ＭＳ Ｐゴシック" panose="020B0600070205080204" pitchFamily="34" charset="-128"/>
              </a:rPr>
              <a:t>del reglamento </a:t>
            </a:r>
            <a:r>
              <a:rPr lang="es-CL" sz="2200" dirty="0">
                <a:ea typeface="ＭＳ Ｐゴシック" panose="020B0600070205080204" pitchFamily="34" charset="-128"/>
              </a:rPr>
              <a:t>de la ley </a:t>
            </a:r>
            <a:r>
              <a:rPr lang="es-CL" sz="2200" dirty="0" smtClean="0">
                <a:ea typeface="ＭＳ Ｐゴシック" panose="020B0600070205080204" pitchFamily="34" charset="-128"/>
              </a:rPr>
              <a:t>N°19.886</a:t>
            </a:r>
            <a:r>
              <a:rPr lang="es-CL" sz="2200" dirty="0">
                <a:ea typeface="ＭＳ Ｐゴシック" panose="020B0600070205080204" pitchFamily="34" charset="-128"/>
              </a:rPr>
              <a:t>.</a:t>
            </a:r>
          </a:p>
          <a:p>
            <a:pPr algn="just"/>
            <a:endParaRPr lang="es-CL" sz="2200" dirty="0" smtClean="0">
              <a:ea typeface="ＭＳ Ｐゴシック" panose="020B0600070205080204" pitchFamily="34" charset="-128"/>
            </a:endParaRPr>
          </a:p>
          <a:p>
            <a:pPr marL="342900" indent="-342900" algn="just">
              <a:buFont typeface="Wingdings" panose="05000000000000000000" pitchFamily="2" charset="2"/>
              <a:buChar char="ü"/>
            </a:pPr>
            <a:r>
              <a:rPr lang="es-CL" sz="2200" dirty="0">
                <a:ea typeface="ＭＳ Ｐゴシック" panose="020B0600070205080204" pitchFamily="34" charset="-128"/>
              </a:rPr>
              <a:t>“La Entidad Licitante podrá solicitar a los oferentes que salven errores u omisiones formales, siempre y cuando las rectificaciones de dichos vicios u omisiones no les confieran a esos oferentes una situación de privilegio respecto de los demás competidores, esto es, en tanto no se afecten los principios de estricta sujeción a las bases y de igualdad de los oferentes y se informe de dicha solicitud al resto de los oferentes a través del Sistema de </a:t>
            </a:r>
            <a:r>
              <a:rPr lang="es-CL" sz="2200" dirty="0" smtClean="0">
                <a:ea typeface="ＭＳ Ｐゴシック" panose="020B0600070205080204" pitchFamily="34" charset="-128"/>
              </a:rPr>
              <a:t>Información”</a:t>
            </a:r>
            <a:endParaRPr lang="es-CL" sz="2200" dirty="0">
              <a:ea typeface="ＭＳ Ｐゴシック" panose="020B0600070205080204" pitchFamily="34" charset="-128"/>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691" y="4690185"/>
            <a:ext cx="4365172" cy="1873703"/>
          </a:xfrm>
          <a:prstGeom prst="rect">
            <a:avLst/>
          </a:prstGeom>
        </p:spPr>
      </p:pic>
    </p:spTree>
    <p:extLst>
      <p:ext uri="{BB962C8B-B14F-4D97-AF65-F5344CB8AC3E}">
        <p14:creationId xmlns:p14="http://schemas.microsoft.com/office/powerpoint/2010/main" val="3892746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r>
              <a:rPr lang="es-CL" sz="3600" dirty="0">
                <a:solidFill>
                  <a:srgbClr val="0071AF"/>
                </a:solidFill>
              </a:rPr>
              <a:t>Principio de probidad administrativa</a:t>
            </a:r>
            <a:endParaRPr lang="es-CL" sz="3600" dirty="0"/>
          </a:p>
        </p:txBody>
      </p:sp>
      <p:sp>
        <p:nvSpPr>
          <p:cNvPr id="4" name="Rectángulo 3"/>
          <p:cNvSpPr/>
          <p:nvPr/>
        </p:nvSpPr>
        <p:spPr>
          <a:xfrm>
            <a:off x="308359" y="1150888"/>
            <a:ext cx="5395755" cy="5016758"/>
          </a:xfrm>
          <a:prstGeom prst="rect">
            <a:avLst/>
          </a:prstGeom>
        </p:spPr>
        <p:txBody>
          <a:bodyPr wrap="square">
            <a:spAutoFit/>
          </a:bodyPr>
          <a:lstStyle/>
          <a:p>
            <a:pPr algn="just"/>
            <a:r>
              <a:rPr lang="es-CL" sz="2000" dirty="0"/>
              <a:t>Art. 8° de la Constitución Política “El ejercicio de las funciones públicas obliga a sus titulares a dar estricto cumplimiento al principio de probidad en todas sus actuaciones”. 	</a:t>
            </a:r>
            <a:endParaRPr lang="es-CL" sz="2000" dirty="0" smtClean="0"/>
          </a:p>
          <a:p>
            <a:pPr algn="just"/>
            <a:endParaRPr lang="es-CL" sz="2000" dirty="0"/>
          </a:p>
          <a:p>
            <a:pPr algn="just"/>
            <a:r>
              <a:rPr lang="es-CL" sz="2000" dirty="0" smtClean="0"/>
              <a:t>Art</a:t>
            </a:r>
            <a:r>
              <a:rPr lang="es-CL" sz="2000" dirty="0"/>
              <a:t>. 52, inciso 2° de la ley N° 18.575, “El principio de la probidad administrativa consiste en observar una conducta funcionaria intachable y un desempeño honesto y leal de la función o cargo, con preeminencia del interés general sobre el particular</a:t>
            </a:r>
            <a:r>
              <a:rPr lang="es-CL" sz="2000" dirty="0" smtClean="0"/>
              <a:t>”.</a:t>
            </a:r>
          </a:p>
          <a:p>
            <a:pPr algn="just"/>
            <a:endParaRPr lang="es-CL" sz="2000" dirty="0"/>
          </a:p>
          <a:p>
            <a:pPr algn="just"/>
            <a:r>
              <a:rPr lang="es-CL" sz="2000" dirty="0" smtClean="0"/>
              <a:t>Art</a:t>
            </a:r>
            <a:r>
              <a:rPr lang="es-CL" sz="2000" dirty="0"/>
              <a:t>. 62, N° 7 dela ley N° 18.575 , “Contravienen especialmente el principio de probidad administrativa: </a:t>
            </a:r>
            <a:r>
              <a:rPr lang="es-CL" sz="2000" dirty="0">
                <a:solidFill>
                  <a:srgbClr val="FF0000"/>
                </a:solidFill>
              </a:rPr>
              <a:t>“Omitir o eludir la propuesta pública en los casos que la ley la disponga”.</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726" y="3659267"/>
            <a:ext cx="3149769" cy="162197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396" y="1470643"/>
            <a:ext cx="3270430" cy="1241651"/>
          </a:xfrm>
          <a:prstGeom prst="rect">
            <a:avLst/>
          </a:prstGeom>
        </p:spPr>
      </p:pic>
    </p:spTree>
    <p:extLst>
      <p:ext uri="{BB962C8B-B14F-4D97-AF65-F5344CB8AC3E}">
        <p14:creationId xmlns:p14="http://schemas.microsoft.com/office/powerpoint/2010/main" val="186173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r>
              <a:rPr lang="es-CL" sz="3600" dirty="0">
                <a:solidFill>
                  <a:srgbClr val="0071AF"/>
                </a:solidFill>
              </a:rPr>
              <a:t>Transparencia (y publicidad)</a:t>
            </a:r>
            <a:endParaRPr lang="es-CL" sz="3600" dirty="0"/>
          </a:p>
        </p:txBody>
      </p:sp>
      <p:sp>
        <p:nvSpPr>
          <p:cNvPr id="4" name="Rectángulo 3"/>
          <p:cNvSpPr/>
          <p:nvPr/>
        </p:nvSpPr>
        <p:spPr>
          <a:xfrm>
            <a:off x="308360" y="1150888"/>
            <a:ext cx="4504710" cy="4708981"/>
          </a:xfrm>
          <a:prstGeom prst="rect">
            <a:avLst/>
          </a:prstGeom>
        </p:spPr>
        <p:txBody>
          <a:bodyPr wrap="square">
            <a:spAutoFit/>
          </a:bodyPr>
          <a:lstStyle/>
          <a:p>
            <a:pPr algn="just"/>
            <a:r>
              <a:rPr lang="es-CL" sz="2000" dirty="0"/>
              <a:t>Artículo 18 ley N° 19.886,  inciso 1</a:t>
            </a:r>
            <a:r>
              <a:rPr lang="es-CL" sz="2000" dirty="0" smtClean="0"/>
              <a:t>°.</a:t>
            </a:r>
          </a:p>
          <a:p>
            <a:pPr algn="just"/>
            <a:endParaRPr lang="es-CL" sz="2000" dirty="0"/>
          </a:p>
          <a:p>
            <a:pPr algn="just"/>
            <a:r>
              <a:rPr lang="es-CL" sz="2000" dirty="0"/>
              <a:t>Dictamen N° </a:t>
            </a:r>
            <a:r>
              <a:rPr lang="es-CL" sz="2000" dirty="0" smtClean="0"/>
              <a:t>12.679/05</a:t>
            </a:r>
            <a:r>
              <a:rPr lang="es-CL" sz="2000" dirty="0"/>
              <a:t>: Uno de los objetos fundamentales de la ley N° 19.886 consiste en garantizar la transparencia de las operaciones contractuales de la Administración del Estado, estableciendo procedimientos uniformes y obligatorios que las entidades sujetas a su cumplimiento deben observar en la preparación y celebración de los contratos y el Sistema de Información, al que se debe otorgar gratuito y público acceso.</a:t>
            </a:r>
          </a:p>
          <a:p>
            <a:pPr algn="just"/>
            <a:endParaRPr lang="es-CL" sz="20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3898" y="2300799"/>
            <a:ext cx="2952750" cy="19145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9657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419627" cy="1803747"/>
          </a:xfrm>
        </p:spPr>
        <p:txBody>
          <a:bodyPr>
            <a:noAutofit/>
          </a:bodyPr>
          <a:lstStyle/>
          <a:p>
            <a:pPr algn="l">
              <a:lnSpc>
                <a:spcPct val="80000"/>
              </a:lnSpc>
            </a:pPr>
            <a:r>
              <a:rPr lang="es-ES" dirty="0" smtClean="0">
                <a:solidFill>
                  <a:srgbClr val="0071AF"/>
                </a:solidFill>
              </a:rPr>
              <a:t>Contenido 3: Mecanismos</a:t>
            </a:r>
            <a:br>
              <a:rPr lang="es-ES" dirty="0" smtClean="0">
                <a:solidFill>
                  <a:srgbClr val="0071AF"/>
                </a:solidFill>
              </a:rPr>
            </a:br>
            <a:r>
              <a:rPr lang="es-ES" dirty="0" smtClean="0">
                <a:solidFill>
                  <a:srgbClr val="0071AF"/>
                </a:solidFill>
              </a:rPr>
              <a:t>de Contratación</a:t>
            </a:r>
            <a:endParaRPr lang="es-ES" dirty="0">
              <a:solidFill>
                <a:srgbClr val="0071AF"/>
              </a:solidFill>
            </a:endParaRPr>
          </a:p>
        </p:txBody>
      </p:sp>
    </p:spTree>
    <p:extLst>
      <p:ext uri="{BB962C8B-B14F-4D97-AF65-F5344CB8AC3E}">
        <p14:creationId xmlns:p14="http://schemas.microsoft.com/office/powerpoint/2010/main" val="3332480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Imagen 3"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10108"/>
            <a:ext cx="8229600" cy="426720"/>
          </a:xfrm>
          <a:prstGeom prst="rect">
            <a:avLst/>
          </a:prstGeom>
        </p:spPr>
      </p:pic>
      <p:sp>
        <p:nvSpPr>
          <p:cNvPr id="6" name="Título 1"/>
          <p:cNvSpPr>
            <a:spLocks noGrp="1"/>
          </p:cNvSpPr>
          <p:nvPr>
            <p:ph type="title"/>
          </p:nvPr>
        </p:nvSpPr>
        <p:spPr>
          <a:xfrm>
            <a:off x="648714" y="33958"/>
            <a:ext cx="8229600" cy="869613"/>
          </a:xfrm>
        </p:spPr>
        <p:txBody>
          <a:bodyPr/>
          <a:lstStyle/>
          <a:p>
            <a:pPr algn="l"/>
            <a:r>
              <a:rPr lang="es-ES" dirty="0" smtClean="0">
                <a:solidFill>
                  <a:srgbClr val="0071AF"/>
                </a:solidFill>
              </a:rPr>
              <a:t>Mecanismos de Contratación</a:t>
            </a:r>
            <a:endParaRPr lang="es-ES" dirty="0">
              <a:solidFill>
                <a:srgbClr val="0071AF"/>
              </a:solidFill>
            </a:endParaRPr>
          </a:p>
        </p:txBody>
      </p:sp>
      <p:sp>
        <p:nvSpPr>
          <p:cNvPr id="7" name="Rectángulo 6"/>
          <p:cNvSpPr/>
          <p:nvPr/>
        </p:nvSpPr>
        <p:spPr>
          <a:xfrm>
            <a:off x="438411" y="1252603"/>
            <a:ext cx="4848484" cy="4016484"/>
          </a:xfrm>
          <a:prstGeom prst="rect">
            <a:avLst/>
          </a:prstGeom>
        </p:spPr>
        <p:txBody>
          <a:bodyPr wrap="square">
            <a:spAutoFit/>
          </a:bodyPr>
          <a:lstStyle/>
          <a:p>
            <a:r>
              <a:rPr lang="es-CL" altLang="es-ES_tradnl" sz="2400" dirty="0" smtClean="0">
                <a:solidFill>
                  <a:schemeClr val="accent1"/>
                </a:solidFill>
              </a:rPr>
              <a:t>Tabla:</a:t>
            </a:r>
          </a:p>
          <a:p>
            <a:pPr>
              <a:lnSpc>
                <a:spcPct val="150000"/>
              </a:lnSpc>
            </a:pPr>
            <a:endParaRPr lang="es-CL" altLang="es-ES_tradnl" sz="2200" dirty="0" smtClean="0"/>
          </a:p>
          <a:p>
            <a:pPr marL="457200" indent="-457200">
              <a:lnSpc>
                <a:spcPct val="150000"/>
              </a:lnSpc>
              <a:buFont typeface="+mj-lt"/>
              <a:buAutoNum type="arabicPeriod"/>
            </a:pPr>
            <a:r>
              <a:rPr lang="es-CL" altLang="es-ES_tradnl" sz="2200" dirty="0" smtClean="0"/>
              <a:t>Concepto</a:t>
            </a:r>
          </a:p>
          <a:p>
            <a:pPr marL="457200" indent="-457200">
              <a:lnSpc>
                <a:spcPct val="150000"/>
              </a:lnSpc>
              <a:buFont typeface="+mj-lt"/>
              <a:buAutoNum type="arabicPeriod"/>
            </a:pPr>
            <a:r>
              <a:rPr lang="es-CL" altLang="es-ES_tradnl" sz="2200" dirty="0" smtClean="0"/>
              <a:t>El </a:t>
            </a:r>
            <a:r>
              <a:rPr lang="es-CL" altLang="es-ES_tradnl" sz="2200" dirty="0"/>
              <a:t>convenio </a:t>
            </a:r>
            <a:r>
              <a:rPr lang="es-CL" altLang="es-ES_tradnl" sz="2200" dirty="0" smtClean="0"/>
              <a:t>marco.</a:t>
            </a:r>
          </a:p>
          <a:p>
            <a:pPr marL="457200" indent="-457200">
              <a:lnSpc>
                <a:spcPct val="150000"/>
              </a:lnSpc>
              <a:buFont typeface="+mj-lt"/>
              <a:buAutoNum type="arabicPeriod"/>
            </a:pPr>
            <a:r>
              <a:rPr lang="es-CL" altLang="es-ES_tradnl" sz="2200" dirty="0" smtClean="0"/>
              <a:t>La </a:t>
            </a:r>
            <a:r>
              <a:rPr lang="es-CL" altLang="es-ES_tradnl" sz="2200" dirty="0"/>
              <a:t>licitación </a:t>
            </a:r>
            <a:r>
              <a:rPr lang="es-CL" altLang="es-ES_tradnl" sz="2200" dirty="0" smtClean="0"/>
              <a:t>pública.</a:t>
            </a:r>
          </a:p>
          <a:p>
            <a:pPr marL="457200" indent="-457200">
              <a:lnSpc>
                <a:spcPct val="150000"/>
              </a:lnSpc>
              <a:buFont typeface="+mj-lt"/>
              <a:buAutoNum type="arabicPeriod"/>
            </a:pPr>
            <a:r>
              <a:rPr lang="es-CL" altLang="es-ES_tradnl" sz="2200" dirty="0" smtClean="0"/>
              <a:t>La </a:t>
            </a:r>
            <a:r>
              <a:rPr lang="es-CL" altLang="es-ES_tradnl" sz="2200" dirty="0"/>
              <a:t>licitación </a:t>
            </a:r>
            <a:r>
              <a:rPr lang="es-CL" altLang="es-ES_tradnl" sz="2200" dirty="0" smtClean="0"/>
              <a:t>privada.</a:t>
            </a:r>
          </a:p>
          <a:p>
            <a:pPr marL="457200" indent="-457200">
              <a:lnSpc>
                <a:spcPct val="150000"/>
              </a:lnSpc>
              <a:buFont typeface="+mj-lt"/>
              <a:buAutoNum type="arabicPeriod"/>
            </a:pPr>
            <a:r>
              <a:rPr lang="es-CL" altLang="es-ES_tradnl" sz="2200" dirty="0" smtClean="0"/>
              <a:t>El </a:t>
            </a:r>
            <a:r>
              <a:rPr lang="es-CL" altLang="es-ES_tradnl" sz="2200" dirty="0"/>
              <a:t>trato directo o contratación </a:t>
            </a:r>
            <a:r>
              <a:rPr lang="es-CL" altLang="es-ES_tradnl" sz="2200" dirty="0" smtClean="0"/>
              <a:t>directa. </a:t>
            </a:r>
            <a:endParaRPr lang="es-ES" altLang="es-ES_tradnl" sz="2200" dirty="0"/>
          </a:p>
        </p:txBody>
      </p:sp>
      <p:pic>
        <p:nvPicPr>
          <p:cNvPr id="2" name="Imagen 1"/>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54139" y="1742125"/>
            <a:ext cx="3341714" cy="3341714"/>
          </a:xfrm>
          <a:prstGeom prst="rect">
            <a:avLst/>
          </a:prstGeom>
        </p:spPr>
      </p:pic>
    </p:spTree>
    <p:extLst>
      <p:ext uri="{BB962C8B-B14F-4D97-AF65-F5344CB8AC3E}">
        <p14:creationId xmlns:p14="http://schemas.microsoft.com/office/powerpoint/2010/main" val="1355486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712591" cy="1803747"/>
          </a:xfrm>
        </p:spPr>
        <p:txBody>
          <a:bodyPr>
            <a:noAutofit/>
          </a:bodyPr>
          <a:lstStyle/>
          <a:p>
            <a:pPr algn="l">
              <a:lnSpc>
                <a:spcPct val="80000"/>
              </a:lnSpc>
            </a:pPr>
            <a:r>
              <a:rPr lang="es-ES" dirty="0" smtClean="0">
                <a:solidFill>
                  <a:srgbClr val="0071AF"/>
                </a:solidFill>
              </a:rPr>
              <a:t>Contenido 1: Introducción y antecedentes generales de la normativa.</a:t>
            </a:r>
            <a:endParaRPr lang="es-ES" dirty="0">
              <a:solidFill>
                <a:srgbClr val="0071AF"/>
              </a:solidFill>
            </a:endParaRPr>
          </a:p>
        </p:txBody>
      </p:sp>
    </p:spTree>
    <p:extLst>
      <p:ext uri="{BB962C8B-B14F-4D97-AF65-F5344CB8AC3E}">
        <p14:creationId xmlns:p14="http://schemas.microsoft.com/office/powerpoint/2010/main" val="1804430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Imagen 7"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10108"/>
            <a:ext cx="8229600" cy="426720"/>
          </a:xfrm>
          <a:prstGeom prst="rect">
            <a:avLst/>
          </a:prstGeom>
        </p:spPr>
      </p:pic>
      <p:sp>
        <p:nvSpPr>
          <p:cNvPr id="9" name="Título 1"/>
          <p:cNvSpPr>
            <a:spLocks noGrp="1"/>
          </p:cNvSpPr>
          <p:nvPr>
            <p:ph type="title"/>
          </p:nvPr>
        </p:nvSpPr>
        <p:spPr>
          <a:xfrm>
            <a:off x="233077" y="33958"/>
            <a:ext cx="8229600" cy="869613"/>
          </a:xfrm>
        </p:spPr>
        <p:txBody>
          <a:bodyPr/>
          <a:lstStyle/>
          <a:p>
            <a:pPr algn="l"/>
            <a:r>
              <a:rPr lang="es-ES" dirty="0" smtClean="0">
                <a:solidFill>
                  <a:srgbClr val="0071AF"/>
                </a:solidFill>
              </a:rPr>
              <a:t>Mecanismos de Contratación</a:t>
            </a:r>
            <a:endParaRPr lang="es-ES" dirty="0">
              <a:solidFill>
                <a:srgbClr val="0071AF"/>
              </a:solidFill>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r="25039"/>
          <a:stretch/>
        </p:blipFill>
        <p:spPr>
          <a:xfrm>
            <a:off x="5243927" y="3158837"/>
            <a:ext cx="3309869" cy="2352500"/>
          </a:xfrm>
          <a:prstGeom prst="rect">
            <a:avLst/>
          </a:prstGeom>
        </p:spPr>
      </p:pic>
      <p:sp>
        <p:nvSpPr>
          <p:cNvPr id="10" name="Rectángulo 9"/>
          <p:cNvSpPr/>
          <p:nvPr/>
        </p:nvSpPr>
        <p:spPr>
          <a:xfrm>
            <a:off x="438411" y="1252603"/>
            <a:ext cx="8329066" cy="3477875"/>
          </a:xfrm>
          <a:prstGeom prst="rect">
            <a:avLst/>
          </a:prstGeom>
        </p:spPr>
        <p:txBody>
          <a:bodyPr wrap="square">
            <a:spAutoFit/>
          </a:bodyPr>
          <a:lstStyle/>
          <a:p>
            <a:r>
              <a:rPr lang="es-CL" altLang="es-ES_tradnl" sz="2200" b="1" dirty="0" smtClean="0"/>
              <a:t>Concepto:</a:t>
            </a:r>
          </a:p>
          <a:p>
            <a:endParaRPr lang="es-CL" altLang="es-ES_tradnl" sz="2200" dirty="0" smtClean="0"/>
          </a:p>
          <a:p>
            <a:pPr algn="just"/>
            <a:r>
              <a:rPr lang="es-CL" altLang="es-ES_tradnl" sz="2200" dirty="0" smtClean="0"/>
              <a:t>Constituyen </a:t>
            </a:r>
            <a:r>
              <a:rPr lang="es-CL" altLang="es-ES_tradnl" sz="2200" dirty="0"/>
              <a:t>aquel procedimiento administrativo cuyo objeto es la adquisición de bienes muebles o la contratación de servicios. </a:t>
            </a:r>
            <a:endParaRPr lang="es-CL" altLang="es-ES_tradnl" sz="2200" dirty="0" smtClean="0"/>
          </a:p>
          <a:p>
            <a:r>
              <a:rPr lang="es-CL" altLang="es-ES_tradnl" sz="2200" dirty="0" smtClean="0"/>
              <a:t>(art. </a:t>
            </a:r>
            <a:r>
              <a:rPr lang="es-CL" altLang="es-ES_tradnl" sz="2200" dirty="0"/>
              <a:t>7 </a:t>
            </a:r>
            <a:r>
              <a:rPr lang="es-CL" altLang="es-ES_tradnl" sz="2200" dirty="0" smtClean="0"/>
              <a:t>del Reglamento).</a:t>
            </a:r>
          </a:p>
          <a:p>
            <a:endParaRPr lang="es-CL" altLang="es-ES_tradnl" sz="2200" dirty="0"/>
          </a:p>
          <a:p>
            <a:pPr marL="914400" lvl="1" indent="-457200">
              <a:buFont typeface="+mj-lt"/>
              <a:buAutoNum type="arabicPeriod"/>
            </a:pPr>
            <a:r>
              <a:rPr lang="es-CL" altLang="es-ES_tradnl" sz="2200" dirty="0"/>
              <a:t>El convenio </a:t>
            </a:r>
            <a:r>
              <a:rPr lang="es-CL" altLang="es-ES_tradnl" sz="2200" dirty="0" smtClean="0"/>
              <a:t>marco.</a:t>
            </a:r>
            <a:endParaRPr lang="es-CL" altLang="es-ES_tradnl" sz="2200" dirty="0"/>
          </a:p>
          <a:p>
            <a:pPr marL="914400" lvl="1" indent="-457200">
              <a:buFont typeface="+mj-lt"/>
              <a:buAutoNum type="arabicPeriod"/>
            </a:pPr>
            <a:r>
              <a:rPr lang="es-CL" altLang="es-ES_tradnl" sz="2200" dirty="0"/>
              <a:t>La licitación </a:t>
            </a:r>
            <a:r>
              <a:rPr lang="es-CL" altLang="es-ES_tradnl" sz="2200" dirty="0" smtClean="0"/>
              <a:t>pública.</a:t>
            </a:r>
            <a:endParaRPr lang="es-CL" altLang="es-ES_tradnl" sz="2200" dirty="0"/>
          </a:p>
          <a:p>
            <a:pPr marL="914400" lvl="1" indent="-457200">
              <a:buFont typeface="+mj-lt"/>
              <a:buAutoNum type="arabicPeriod"/>
            </a:pPr>
            <a:r>
              <a:rPr lang="es-CL" altLang="es-ES_tradnl" sz="2200" dirty="0"/>
              <a:t>La licitación </a:t>
            </a:r>
            <a:r>
              <a:rPr lang="es-CL" altLang="es-ES_tradnl" sz="2200" dirty="0" smtClean="0"/>
              <a:t>privada.</a:t>
            </a:r>
            <a:endParaRPr lang="es-CL" altLang="es-ES_tradnl" sz="2200" dirty="0"/>
          </a:p>
          <a:p>
            <a:pPr marL="914400" lvl="1" indent="-457200">
              <a:buFont typeface="+mj-lt"/>
              <a:buAutoNum type="arabicPeriod"/>
            </a:pPr>
            <a:r>
              <a:rPr lang="es-CL" altLang="es-ES_tradnl" sz="2200" dirty="0"/>
              <a:t>El trato directo o contratación </a:t>
            </a:r>
            <a:r>
              <a:rPr lang="es-CL" altLang="es-ES_tradnl" sz="2200" dirty="0" smtClean="0"/>
              <a:t>directa. </a:t>
            </a:r>
            <a:endParaRPr lang="es-ES" altLang="es-ES_tradnl" sz="2200" dirty="0"/>
          </a:p>
        </p:txBody>
      </p:sp>
    </p:spTree>
    <p:extLst>
      <p:ext uri="{BB962C8B-B14F-4D97-AF65-F5344CB8AC3E}">
        <p14:creationId xmlns:p14="http://schemas.microsoft.com/office/powerpoint/2010/main" val="166593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Imagen 2"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5" name="Título 1"/>
          <p:cNvSpPr>
            <a:spLocks noGrp="1"/>
          </p:cNvSpPr>
          <p:nvPr>
            <p:ph type="title"/>
          </p:nvPr>
        </p:nvSpPr>
        <p:spPr>
          <a:xfrm>
            <a:off x="233077" y="33958"/>
            <a:ext cx="8229600" cy="869613"/>
          </a:xfrm>
        </p:spPr>
        <p:txBody>
          <a:bodyPr>
            <a:normAutofit fontScale="90000"/>
          </a:bodyPr>
          <a:lstStyle/>
          <a:p>
            <a:pPr algn="l"/>
            <a:r>
              <a:rPr lang="es-ES" dirty="0" smtClean="0">
                <a:solidFill>
                  <a:srgbClr val="0071AF"/>
                </a:solidFill>
              </a:rPr>
              <a:t>De </a:t>
            </a:r>
            <a:r>
              <a:rPr lang="es-ES" dirty="0">
                <a:solidFill>
                  <a:srgbClr val="0071AF"/>
                </a:solidFill>
              </a:rPr>
              <a:t>los Mecanismos de </a:t>
            </a:r>
            <a:r>
              <a:rPr lang="es-ES" dirty="0" smtClean="0">
                <a:solidFill>
                  <a:srgbClr val="0071AF"/>
                </a:solidFill>
              </a:rPr>
              <a:t>Contratación </a:t>
            </a:r>
            <a:endParaRPr lang="es-ES" dirty="0">
              <a:solidFill>
                <a:srgbClr val="0071AF"/>
              </a:solidFill>
            </a:endParaRPr>
          </a:p>
        </p:txBody>
      </p:sp>
      <p:sp>
        <p:nvSpPr>
          <p:cNvPr id="7" name="Título 2"/>
          <p:cNvSpPr txBox="1">
            <a:spLocks/>
          </p:cNvSpPr>
          <p:nvPr/>
        </p:nvSpPr>
        <p:spPr>
          <a:xfrm>
            <a:off x="538519" y="1360875"/>
            <a:ext cx="2887728" cy="6143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L" sz="3200" b="1" smtClean="0">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rPr>
              <a:t>Convenio Marco</a:t>
            </a:r>
            <a:endParaRPr lang="es-CL" sz="3200" b="1" dirty="0">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endParaRPr>
          </a:p>
        </p:txBody>
      </p:sp>
      <p:sp>
        <p:nvSpPr>
          <p:cNvPr id="8" name="Rectángulo 7"/>
          <p:cNvSpPr/>
          <p:nvPr/>
        </p:nvSpPr>
        <p:spPr>
          <a:xfrm>
            <a:off x="616945" y="3051671"/>
            <a:ext cx="2809301" cy="584775"/>
          </a:xfrm>
          <a:prstGeom prst="rect">
            <a:avLst/>
          </a:prstGeom>
        </p:spPr>
        <p:txBody>
          <a:bodyPr wrap="square">
            <a:spAutoFit/>
          </a:bodyPr>
          <a:lstStyle/>
          <a:p>
            <a:r>
              <a:rPr lang="es-CL" sz="3200" b="1" dirty="0" smtClean="0">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rPr>
              <a:t>Licitación</a:t>
            </a:r>
            <a:endParaRPr lang="es-CL" sz="3200" dirty="0"/>
          </a:p>
        </p:txBody>
      </p:sp>
      <p:sp>
        <p:nvSpPr>
          <p:cNvPr id="9" name="Rectángulo 8"/>
          <p:cNvSpPr/>
          <p:nvPr/>
        </p:nvSpPr>
        <p:spPr>
          <a:xfrm>
            <a:off x="616945" y="4984999"/>
            <a:ext cx="2276842" cy="584775"/>
          </a:xfrm>
          <a:prstGeom prst="rect">
            <a:avLst/>
          </a:prstGeom>
        </p:spPr>
        <p:txBody>
          <a:bodyPr wrap="none">
            <a:spAutoFit/>
          </a:bodyPr>
          <a:lstStyle/>
          <a:p>
            <a:r>
              <a:rPr lang="es-CL" sz="3200" b="1" dirty="0" smtClean="0">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rPr>
              <a:t>Trato Directo</a:t>
            </a:r>
            <a:endParaRPr lang="es-CL" sz="3200" dirty="0"/>
          </a:p>
        </p:txBody>
      </p:sp>
      <p:sp>
        <p:nvSpPr>
          <p:cNvPr id="10" name="CuadroTexto 9"/>
          <p:cNvSpPr txBox="1"/>
          <p:nvPr/>
        </p:nvSpPr>
        <p:spPr>
          <a:xfrm>
            <a:off x="4819128" y="1568291"/>
            <a:ext cx="1392881" cy="430887"/>
          </a:xfrm>
          <a:prstGeom prst="rect">
            <a:avLst/>
          </a:prstGeom>
          <a:solidFill>
            <a:schemeClr val="bg1">
              <a:lumMod val="9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s-CL" sz="1100" b="1" dirty="0" smtClean="0">
                <a:solidFill>
                  <a:schemeClr val="tx1">
                    <a:lumMod val="65000"/>
                    <a:lumOff val="35000"/>
                  </a:schemeClr>
                </a:solidFill>
                <a:latin typeface="Calibri Light" panose="020F0302020204030204" pitchFamily="34" charset="0"/>
              </a:rPr>
              <a:t>OBLIGATORIO </a:t>
            </a:r>
          </a:p>
          <a:p>
            <a:pPr algn="ctr"/>
            <a:r>
              <a:rPr lang="es-CL" sz="1100" dirty="0" smtClean="0">
                <a:solidFill>
                  <a:schemeClr val="tx1">
                    <a:lumMod val="65000"/>
                    <a:lumOff val="35000"/>
                  </a:schemeClr>
                </a:solidFill>
                <a:latin typeface="Calibri Light" panose="020F0302020204030204" pitchFamily="34" charset="0"/>
              </a:rPr>
              <a:t>(existiendo)</a:t>
            </a:r>
          </a:p>
        </p:txBody>
      </p:sp>
      <p:sp>
        <p:nvSpPr>
          <p:cNvPr id="11" name="CuadroTexto 10"/>
          <p:cNvSpPr txBox="1"/>
          <p:nvPr/>
        </p:nvSpPr>
        <p:spPr>
          <a:xfrm>
            <a:off x="4819128" y="5169594"/>
            <a:ext cx="1392881" cy="600164"/>
          </a:xfrm>
          <a:prstGeom prst="rect">
            <a:avLst/>
          </a:prstGeom>
          <a:solidFill>
            <a:schemeClr val="bg1">
              <a:lumMod val="9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s-CL" sz="1100" b="1" dirty="0" smtClean="0">
                <a:solidFill>
                  <a:schemeClr val="tx1">
                    <a:lumMod val="65000"/>
                    <a:lumOff val="35000"/>
                  </a:schemeClr>
                </a:solidFill>
                <a:latin typeface="Calibri Light" panose="020F0302020204030204" pitchFamily="34" charset="0"/>
              </a:rPr>
              <a:t>Excepcional </a:t>
            </a:r>
          </a:p>
          <a:p>
            <a:pPr algn="ctr"/>
            <a:r>
              <a:rPr lang="es-CL" sz="1100" dirty="0" smtClean="0">
                <a:solidFill>
                  <a:schemeClr val="tx1">
                    <a:lumMod val="65000"/>
                    <a:lumOff val="35000"/>
                  </a:schemeClr>
                </a:solidFill>
                <a:latin typeface="Calibri Light" panose="020F0302020204030204" pitchFamily="34" charset="0"/>
              </a:rPr>
              <a:t>(casos taxativos </a:t>
            </a:r>
          </a:p>
          <a:p>
            <a:pPr algn="ctr"/>
            <a:r>
              <a:rPr lang="es-CL" sz="1100" dirty="0" smtClean="0">
                <a:solidFill>
                  <a:schemeClr val="tx1">
                    <a:lumMod val="65000"/>
                    <a:lumOff val="35000"/>
                  </a:schemeClr>
                </a:solidFill>
                <a:latin typeface="Calibri Light" panose="020F0302020204030204" pitchFamily="34" charset="0"/>
              </a:rPr>
              <a:t>señalados en la ley)</a:t>
            </a:r>
          </a:p>
        </p:txBody>
      </p:sp>
      <p:sp>
        <p:nvSpPr>
          <p:cNvPr id="12" name="CuadroTexto 11"/>
          <p:cNvSpPr txBox="1"/>
          <p:nvPr/>
        </p:nvSpPr>
        <p:spPr>
          <a:xfrm>
            <a:off x="4819128" y="2646968"/>
            <a:ext cx="1392881" cy="430887"/>
          </a:xfrm>
          <a:prstGeom prst="rect">
            <a:avLst/>
          </a:prstGeom>
          <a:solidFill>
            <a:schemeClr val="bg1">
              <a:lumMod val="9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s-CL" sz="1100" b="1" dirty="0" smtClean="0">
                <a:solidFill>
                  <a:schemeClr val="tx1">
                    <a:lumMod val="65000"/>
                    <a:lumOff val="35000"/>
                  </a:schemeClr>
                </a:solidFill>
                <a:latin typeface="Calibri Light" panose="020F0302020204030204" pitchFamily="34" charset="0"/>
              </a:rPr>
              <a:t>OBLIGATORIO</a:t>
            </a:r>
            <a:endParaRPr lang="es-CL" sz="1100" b="1" dirty="0">
              <a:solidFill>
                <a:schemeClr val="tx1">
                  <a:lumMod val="65000"/>
                  <a:lumOff val="35000"/>
                </a:schemeClr>
              </a:solidFill>
              <a:latin typeface="Calibri Light" panose="020F0302020204030204" pitchFamily="34" charset="0"/>
            </a:endParaRPr>
          </a:p>
          <a:p>
            <a:pPr algn="ctr"/>
            <a:endParaRPr lang="es-CL" sz="1100" dirty="0" smtClean="0">
              <a:solidFill>
                <a:schemeClr val="tx1">
                  <a:lumMod val="65000"/>
                  <a:lumOff val="35000"/>
                </a:schemeClr>
              </a:solidFill>
              <a:latin typeface="Calibri Light" panose="020F0302020204030204" pitchFamily="34" charset="0"/>
            </a:endParaRPr>
          </a:p>
        </p:txBody>
      </p:sp>
      <p:sp>
        <p:nvSpPr>
          <p:cNvPr id="13" name="CuadroTexto 12"/>
          <p:cNvSpPr txBox="1"/>
          <p:nvPr/>
        </p:nvSpPr>
        <p:spPr>
          <a:xfrm>
            <a:off x="3052543" y="2616310"/>
            <a:ext cx="1728025" cy="369332"/>
          </a:xfrm>
          <a:prstGeom prst="rect">
            <a:avLst/>
          </a:prstGeom>
          <a:noFill/>
        </p:spPr>
        <p:txBody>
          <a:bodyPr wrap="square" rtlCol="0">
            <a:spAutoFit/>
          </a:bodyPr>
          <a:lstStyle/>
          <a:p>
            <a:pPr algn="ctr"/>
            <a:r>
              <a:rPr lang="es-CL" b="1" dirty="0" smtClean="0">
                <a:solidFill>
                  <a:schemeClr val="accent6">
                    <a:lumMod val="75000"/>
                  </a:schemeClr>
                </a:solidFill>
                <a:latin typeface="Calibri Light" panose="020F0302020204030204" pitchFamily="34" charset="0"/>
              </a:rPr>
              <a:t>PÚBLICA</a:t>
            </a:r>
            <a:endParaRPr lang="es-CL" b="1" dirty="0">
              <a:solidFill>
                <a:schemeClr val="accent6">
                  <a:lumMod val="75000"/>
                </a:schemeClr>
              </a:solidFill>
              <a:latin typeface="Calibri Light" panose="020F0302020204030204" pitchFamily="34" charset="0"/>
            </a:endParaRPr>
          </a:p>
        </p:txBody>
      </p:sp>
      <p:sp>
        <p:nvSpPr>
          <p:cNvPr id="14" name="CuadroTexto 13"/>
          <p:cNvSpPr txBox="1"/>
          <p:nvPr/>
        </p:nvSpPr>
        <p:spPr>
          <a:xfrm>
            <a:off x="3052543" y="3924626"/>
            <a:ext cx="1728025" cy="369332"/>
          </a:xfrm>
          <a:prstGeom prst="rect">
            <a:avLst/>
          </a:prstGeom>
          <a:noFill/>
        </p:spPr>
        <p:txBody>
          <a:bodyPr wrap="square" rtlCol="0">
            <a:spAutoFit/>
          </a:bodyPr>
          <a:lstStyle/>
          <a:p>
            <a:pPr algn="ctr"/>
            <a:r>
              <a:rPr lang="es-CL" b="1" dirty="0" smtClean="0">
                <a:solidFill>
                  <a:schemeClr val="accent6">
                    <a:lumMod val="75000"/>
                  </a:schemeClr>
                </a:solidFill>
                <a:latin typeface="Calibri Light" panose="020F0302020204030204" pitchFamily="34" charset="0"/>
              </a:rPr>
              <a:t>PRIVADA</a:t>
            </a:r>
            <a:endParaRPr lang="es-CL" b="1" dirty="0">
              <a:solidFill>
                <a:schemeClr val="accent6">
                  <a:lumMod val="75000"/>
                </a:schemeClr>
              </a:solidFill>
              <a:latin typeface="Calibri Light" panose="020F0302020204030204" pitchFamily="34" charset="0"/>
            </a:endParaRPr>
          </a:p>
        </p:txBody>
      </p:sp>
      <p:sp>
        <p:nvSpPr>
          <p:cNvPr id="15" name="CuadroTexto 14"/>
          <p:cNvSpPr txBox="1"/>
          <p:nvPr/>
        </p:nvSpPr>
        <p:spPr>
          <a:xfrm>
            <a:off x="4819128" y="3869200"/>
            <a:ext cx="1392881" cy="600164"/>
          </a:xfrm>
          <a:prstGeom prst="rect">
            <a:avLst/>
          </a:prstGeom>
          <a:solidFill>
            <a:schemeClr val="bg1">
              <a:lumMod val="95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s-CL" sz="1100" b="1" dirty="0" smtClean="0">
                <a:solidFill>
                  <a:schemeClr val="tx1">
                    <a:lumMod val="65000"/>
                    <a:lumOff val="35000"/>
                  </a:schemeClr>
                </a:solidFill>
                <a:latin typeface="Calibri Light" panose="020F0302020204030204" pitchFamily="34" charset="0"/>
              </a:rPr>
              <a:t>Excepcional </a:t>
            </a:r>
          </a:p>
          <a:p>
            <a:pPr algn="ctr"/>
            <a:r>
              <a:rPr lang="es-CL" sz="1100" dirty="0" smtClean="0">
                <a:solidFill>
                  <a:schemeClr val="tx1">
                    <a:lumMod val="65000"/>
                    <a:lumOff val="35000"/>
                  </a:schemeClr>
                </a:solidFill>
                <a:latin typeface="Calibri Light" panose="020F0302020204030204" pitchFamily="34" charset="0"/>
              </a:rPr>
              <a:t>(casos taxativos </a:t>
            </a:r>
          </a:p>
          <a:p>
            <a:pPr algn="ctr"/>
            <a:r>
              <a:rPr lang="es-CL" sz="1100" dirty="0" smtClean="0">
                <a:solidFill>
                  <a:schemeClr val="tx1">
                    <a:lumMod val="65000"/>
                    <a:lumOff val="35000"/>
                  </a:schemeClr>
                </a:solidFill>
                <a:latin typeface="Calibri Light" panose="020F0302020204030204" pitchFamily="34" charset="0"/>
              </a:rPr>
              <a:t>señalados en la ley)</a:t>
            </a:r>
          </a:p>
        </p:txBody>
      </p:sp>
      <p:cxnSp>
        <p:nvCxnSpPr>
          <p:cNvPr id="16" name="Conector recto de flecha 15"/>
          <p:cNvCxnSpPr/>
          <p:nvPr/>
        </p:nvCxnSpPr>
        <p:spPr>
          <a:xfrm>
            <a:off x="2291508" y="3404212"/>
            <a:ext cx="1057620" cy="705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ector recto de flecha 16"/>
          <p:cNvCxnSpPr/>
          <p:nvPr/>
        </p:nvCxnSpPr>
        <p:spPr>
          <a:xfrm flipV="1">
            <a:off x="2301621" y="2793715"/>
            <a:ext cx="1047507" cy="5375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Cerrar llave 17"/>
          <p:cNvSpPr/>
          <p:nvPr/>
        </p:nvSpPr>
        <p:spPr>
          <a:xfrm>
            <a:off x="6212009" y="2434727"/>
            <a:ext cx="505097" cy="2192357"/>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L"/>
          </a:p>
        </p:txBody>
      </p:sp>
      <p:sp>
        <p:nvSpPr>
          <p:cNvPr id="19" name="Cerrar llave 18"/>
          <p:cNvSpPr/>
          <p:nvPr/>
        </p:nvSpPr>
        <p:spPr>
          <a:xfrm>
            <a:off x="6212009" y="4755240"/>
            <a:ext cx="505097" cy="1381155"/>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CL"/>
          </a:p>
        </p:txBody>
      </p:sp>
      <p:sp>
        <p:nvSpPr>
          <p:cNvPr id="20" name="Flecha derecha 19"/>
          <p:cNvSpPr/>
          <p:nvPr/>
        </p:nvSpPr>
        <p:spPr>
          <a:xfrm>
            <a:off x="3497085" y="1588150"/>
            <a:ext cx="646853" cy="267883"/>
          </a:xfrm>
          <a:prstGeom prst="rightArrow">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1" name="Flecha derecha 20"/>
          <p:cNvSpPr/>
          <p:nvPr/>
        </p:nvSpPr>
        <p:spPr>
          <a:xfrm>
            <a:off x="3497085" y="5155626"/>
            <a:ext cx="646853" cy="267883"/>
          </a:xfrm>
          <a:prstGeom prst="rightArrow">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2" name="CuadroTexto 21"/>
          <p:cNvSpPr txBox="1"/>
          <p:nvPr/>
        </p:nvSpPr>
        <p:spPr>
          <a:xfrm>
            <a:off x="6699418" y="1150888"/>
            <a:ext cx="1843000" cy="892552"/>
          </a:xfrm>
          <a:prstGeom prst="rect">
            <a:avLst/>
          </a:prstGeom>
          <a:noFill/>
        </p:spPr>
        <p:txBody>
          <a:bodyPr wrap="square" rtlCol="0">
            <a:spAutoFit/>
          </a:bodyPr>
          <a:lstStyle/>
          <a:p>
            <a:pPr marL="171450" indent="-171450" algn="just">
              <a:buFont typeface="Courier New" panose="02070309020205020404" pitchFamily="49" charset="0"/>
              <a:buChar char="o"/>
            </a:pPr>
            <a:r>
              <a:rPr lang="es-CL" sz="1400" b="1" dirty="0" smtClean="0">
                <a:solidFill>
                  <a:schemeClr val="tx1">
                    <a:lumMod val="65000"/>
                    <a:lumOff val="35000"/>
                  </a:schemeClr>
                </a:solidFill>
              </a:rPr>
              <a:t>Excepción: Municipalidades, FFAA y FOSP</a:t>
            </a:r>
          </a:p>
          <a:p>
            <a:pPr algn="ctr"/>
            <a:endParaRPr lang="es-CL" sz="1000" b="1" dirty="0">
              <a:solidFill>
                <a:schemeClr val="tx1">
                  <a:lumMod val="65000"/>
                  <a:lumOff val="35000"/>
                </a:schemeClr>
              </a:solidFill>
            </a:endParaRPr>
          </a:p>
        </p:txBody>
      </p:sp>
      <p:sp>
        <p:nvSpPr>
          <p:cNvPr id="23" name="CuadroTexto 22"/>
          <p:cNvSpPr txBox="1"/>
          <p:nvPr/>
        </p:nvSpPr>
        <p:spPr>
          <a:xfrm>
            <a:off x="6706685" y="1980984"/>
            <a:ext cx="1955362" cy="738664"/>
          </a:xfrm>
          <a:prstGeom prst="rect">
            <a:avLst/>
          </a:prstGeom>
          <a:noFill/>
        </p:spPr>
        <p:txBody>
          <a:bodyPr wrap="square" rtlCol="0">
            <a:spAutoFit/>
          </a:bodyPr>
          <a:lstStyle/>
          <a:p>
            <a:pPr marL="171450" indent="-171450">
              <a:buFont typeface="Courier New" panose="02070309020205020404" pitchFamily="49" charset="0"/>
              <a:buChar char="o"/>
            </a:pPr>
            <a:r>
              <a:rPr lang="es-CL" sz="1400" b="1" dirty="0" smtClean="0">
                <a:solidFill>
                  <a:schemeClr val="tx1">
                    <a:lumMod val="65000"/>
                    <a:lumOff val="35000"/>
                  </a:schemeClr>
                </a:solidFill>
              </a:rPr>
              <a:t>Situación Especial: Grandes Compras ( + 1.000 UTM)</a:t>
            </a:r>
            <a:endParaRPr lang="es-CL" sz="1400" b="1" dirty="0">
              <a:solidFill>
                <a:schemeClr val="tx1">
                  <a:lumMod val="65000"/>
                  <a:lumOff val="35000"/>
                </a:schemeClr>
              </a:solidFill>
            </a:endParaRPr>
          </a:p>
        </p:txBody>
      </p:sp>
      <p:sp>
        <p:nvSpPr>
          <p:cNvPr id="24" name="Rectángulo 23"/>
          <p:cNvSpPr/>
          <p:nvPr/>
        </p:nvSpPr>
        <p:spPr>
          <a:xfrm flipH="1">
            <a:off x="6722120" y="3077221"/>
            <a:ext cx="2139772" cy="523220"/>
          </a:xfrm>
          <a:prstGeom prst="rect">
            <a:avLst/>
          </a:prstGeom>
        </p:spPr>
        <p:txBody>
          <a:bodyPr wrap="square">
            <a:spAutoFit/>
          </a:bodyPr>
          <a:lstStyle/>
          <a:p>
            <a:pPr marL="171450" indent="-171450">
              <a:buFont typeface="Courier New" panose="02070309020205020404" pitchFamily="49" charset="0"/>
              <a:buChar char="o"/>
            </a:pPr>
            <a:r>
              <a:rPr lang="es-CL" sz="1400" b="1" dirty="0" smtClean="0">
                <a:solidFill>
                  <a:schemeClr val="tx1">
                    <a:lumMod val="65000"/>
                    <a:lumOff val="35000"/>
                  </a:schemeClr>
                </a:solidFill>
              </a:rPr>
              <a:t>Procedimiento Administrativo </a:t>
            </a:r>
            <a:endParaRPr lang="es-CL" sz="1400" b="1" dirty="0">
              <a:solidFill>
                <a:schemeClr val="tx1">
                  <a:lumMod val="65000"/>
                  <a:lumOff val="35000"/>
                </a:schemeClr>
              </a:solidFill>
            </a:endParaRPr>
          </a:p>
        </p:txBody>
      </p:sp>
      <p:sp>
        <p:nvSpPr>
          <p:cNvPr id="25" name="Rectángulo 24"/>
          <p:cNvSpPr/>
          <p:nvPr/>
        </p:nvSpPr>
        <p:spPr>
          <a:xfrm flipH="1">
            <a:off x="6722120" y="5023470"/>
            <a:ext cx="2139772" cy="523220"/>
          </a:xfrm>
          <a:prstGeom prst="rect">
            <a:avLst/>
          </a:prstGeom>
        </p:spPr>
        <p:txBody>
          <a:bodyPr wrap="square">
            <a:spAutoFit/>
          </a:bodyPr>
          <a:lstStyle/>
          <a:p>
            <a:pPr marL="171450" indent="-171450">
              <a:buFont typeface="Courier New" panose="02070309020205020404" pitchFamily="49" charset="0"/>
              <a:buChar char="o"/>
            </a:pPr>
            <a:r>
              <a:rPr lang="es-CL" sz="1400" b="1" dirty="0" smtClean="0">
                <a:solidFill>
                  <a:schemeClr val="tx1">
                    <a:lumMod val="65000"/>
                    <a:lumOff val="35000"/>
                  </a:schemeClr>
                </a:solidFill>
              </a:rPr>
              <a:t>Procedimiento Administrativo </a:t>
            </a:r>
            <a:endParaRPr lang="es-CL" sz="1400" b="1" dirty="0">
              <a:solidFill>
                <a:schemeClr val="tx1">
                  <a:lumMod val="65000"/>
                  <a:lumOff val="35000"/>
                </a:schemeClr>
              </a:solidFill>
            </a:endParaRPr>
          </a:p>
        </p:txBody>
      </p:sp>
      <p:sp>
        <p:nvSpPr>
          <p:cNvPr id="26" name="Rectángulo 25"/>
          <p:cNvSpPr/>
          <p:nvPr/>
        </p:nvSpPr>
        <p:spPr>
          <a:xfrm flipH="1">
            <a:off x="6722120" y="3746291"/>
            <a:ext cx="2139772" cy="523220"/>
          </a:xfrm>
          <a:prstGeom prst="rect">
            <a:avLst/>
          </a:prstGeom>
        </p:spPr>
        <p:txBody>
          <a:bodyPr wrap="square">
            <a:spAutoFit/>
          </a:bodyPr>
          <a:lstStyle/>
          <a:p>
            <a:pPr marL="171450" indent="-171450">
              <a:buFont typeface="Courier New" panose="02070309020205020404" pitchFamily="49" charset="0"/>
              <a:buChar char="o"/>
            </a:pPr>
            <a:r>
              <a:rPr lang="es-CL" sz="1400" b="1" dirty="0" smtClean="0">
                <a:solidFill>
                  <a:schemeClr val="tx1">
                    <a:lumMod val="65000"/>
                    <a:lumOff val="35000"/>
                  </a:schemeClr>
                </a:solidFill>
              </a:rPr>
              <a:t>Procedimiento Concursal </a:t>
            </a:r>
            <a:endParaRPr lang="es-CL" sz="1400" b="1" dirty="0">
              <a:solidFill>
                <a:schemeClr val="tx1">
                  <a:lumMod val="65000"/>
                  <a:lumOff val="35000"/>
                </a:schemeClr>
              </a:solidFill>
            </a:endParaRPr>
          </a:p>
        </p:txBody>
      </p:sp>
      <p:sp>
        <p:nvSpPr>
          <p:cNvPr id="27" name="Rectángulo 26"/>
          <p:cNvSpPr/>
          <p:nvPr/>
        </p:nvSpPr>
        <p:spPr>
          <a:xfrm flipH="1">
            <a:off x="6722120" y="5720897"/>
            <a:ext cx="2139772" cy="523220"/>
          </a:xfrm>
          <a:prstGeom prst="rect">
            <a:avLst/>
          </a:prstGeom>
        </p:spPr>
        <p:txBody>
          <a:bodyPr wrap="square">
            <a:spAutoFit/>
          </a:bodyPr>
          <a:lstStyle/>
          <a:p>
            <a:pPr marL="171450" indent="-171450">
              <a:buFont typeface="Courier New" panose="02070309020205020404" pitchFamily="49" charset="0"/>
              <a:buChar char="o"/>
            </a:pPr>
            <a:r>
              <a:rPr lang="es-CL" sz="1400" b="1" dirty="0" smtClean="0">
                <a:solidFill>
                  <a:schemeClr val="tx1">
                    <a:lumMod val="65000"/>
                    <a:lumOff val="35000"/>
                  </a:schemeClr>
                </a:solidFill>
              </a:rPr>
              <a:t>No es un Procedimiento Concursal </a:t>
            </a:r>
            <a:endParaRPr lang="es-CL" sz="1400" b="1" dirty="0">
              <a:solidFill>
                <a:schemeClr val="tx1">
                  <a:lumMod val="65000"/>
                  <a:lumOff val="35000"/>
                </a:schemeClr>
              </a:solidFill>
            </a:endParaRPr>
          </a:p>
        </p:txBody>
      </p:sp>
    </p:spTree>
    <p:extLst>
      <p:ext uri="{BB962C8B-B14F-4D97-AF65-F5344CB8AC3E}">
        <p14:creationId xmlns:p14="http://schemas.microsoft.com/office/powerpoint/2010/main" val="4048682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HOJA PP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10108"/>
            <a:ext cx="8229600" cy="426720"/>
          </a:xfrm>
          <a:prstGeom prst="rect">
            <a:avLst/>
          </a:prstGeom>
        </p:spPr>
      </p:pic>
      <p:sp>
        <p:nvSpPr>
          <p:cNvPr id="9" name="Título 1"/>
          <p:cNvSpPr>
            <a:spLocks noGrp="1"/>
          </p:cNvSpPr>
          <p:nvPr>
            <p:ph type="title"/>
          </p:nvPr>
        </p:nvSpPr>
        <p:spPr>
          <a:xfrm>
            <a:off x="233077" y="33958"/>
            <a:ext cx="8229600" cy="869613"/>
          </a:xfrm>
        </p:spPr>
        <p:txBody>
          <a:bodyPr/>
          <a:lstStyle/>
          <a:p>
            <a:pPr algn="l"/>
            <a:r>
              <a:rPr lang="es-ES" dirty="0" smtClean="0">
                <a:solidFill>
                  <a:srgbClr val="0071AF"/>
                </a:solidFill>
              </a:rPr>
              <a:t>Mecanismos de Contratación</a:t>
            </a:r>
            <a:endParaRPr lang="es-ES" dirty="0">
              <a:solidFill>
                <a:srgbClr val="0071AF"/>
              </a:solidFill>
            </a:endParaRPr>
          </a:p>
        </p:txBody>
      </p:sp>
      <p:sp>
        <p:nvSpPr>
          <p:cNvPr id="10" name="Rectángulo 9"/>
          <p:cNvSpPr/>
          <p:nvPr/>
        </p:nvSpPr>
        <p:spPr>
          <a:xfrm>
            <a:off x="438411" y="1252603"/>
            <a:ext cx="8329066" cy="5509200"/>
          </a:xfrm>
          <a:prstGeom prst="rect">
            <a:avLst/>
          </a:prstGeom>
        </p:spPr>
        <p:txBody>
          <a:bodyPr wrap="square">
            <a:spAutoFit/>
          </a:bodyPr>
          <a:lstStyle/>
          <a:p>
            <a:r>
              <a:rPr lang="es-CL" altLang="es-ES_tradnl" sz="2200" b="1" dirty="0" smtClean="0"/>
              <a:t>Algunas causales de Licitación Privada o trato directo:</a:t>
            </a:r>
            <a:endParaRPr lang="es-CL" altLang="es-ES_tradnl" sz="2200" dirty="0"/>
          </a:p>
          <a:p>
            <a:pPr marL="914400" lvl="1" indent="-457200" algn="just">
              <a:buFont typeface="+mj-lt"/>
              <a:buAutoNum type="arabicPeriod"/>
            </a:pPr>
            <a:r>
              <a:rPr lang="es-CL" altLang="es-ES_tradnl" sz="2200" dirty="0" smtClean="0"/>
              <a:t>Licitaciones </a:t>
            </a:r>
            <a:r>
              <a:rPr lang="es-CL" altLang="es-ES_tradnl" sz="2200" dirty="0"/>
              <a:t>públicas </a:t>
            </a:r>
            <a:r>
              <a:rPr lang="es-CL" altLang="es-ES_tradnl" sz="2200" dirty="0" smtClean="0"/>
              <a:t>sin </a:t>
            </a:r>
            <a:r>
              <a:rPr lang="es-CL" altLang="es-ES_tradnl" sz="2200" dirty="0"/>
              <a:t>interesados. </a:t>
            </a:r>
            <a:r>
              <a:rPr lang="es-CL" altLang="es-ES_tradnl" sz="2200" dirty="0" smtClean="0"/>
              <a:t>Primero licitación privada, y si no hay interesados, trato directo.</a:t>
            </a:r>
            <a:endParaRPr lang="es-CL" altLang="es-ES_tradnl" sz="2200" dirty="0"/>
          </a:p>
          <a:p>
            <a:pPr marL="914400" lvl="1" indent="-457200" algn="just">
              <a:buFont typeface="+mj-lt"/>
              <a:buAutoNum type="arabicPeriod"/>
            </a:pPr>
            <a:r>
              <a:rPr lang="es-CL" altLang="es-ES_tradnl" sz="2200" dirty="0"/>
              <a:t>C</a:t>
            </a:r>
            <a:r>
              <a:rPr lang="es-CL" altLang="es-ES_tradnl" sz="2200" dirty="0" smtClean="0"/>
              <a:t>ontratos de remanente por realización </a:t>
            </a:r>
            <a:r>
              <a:rPr lang="es-CL" altLang="es-ES_tradnl" sz="2200" dirty="0"/>
              <a:t>o terminación </a:t>
            </a:r>
            <a:r>
              <a:rPr lang="es-CL" altLang="es-ES_tradnl" sz="2200" dirty="0" smtClean="0"/>
              <a:t>anticipada de otro contrato, no superior a </a:t>
            </a:r>
            <a:r>
              <a:rPr lang="es-CL" altLang="es-ES_tradnl" sz="2200" dirty="0"/>
              <a:t>1.000 </a:t>
            </a:r>
            <a:r>
              <a:rPr lang="es-CL" altLang="es-ES_tradnl" sz="2200" dirty="0" smtClean="0"/>
              <a:t>UTM.</a:t>
            </a:r>
            <a:endParaRPr lang="es-CL" altLang="es-ES_tradnl" sz="2200" dirty="0"/>
          </a:p>
          <a:p>
            <a:pPr marL="914400" lvl="1" indent="-457200" algn="just">
              <a:buFont typeface="+mj-lt"/>
              <a:buAutoNum type="arabicPeriod"/>
            </a:pPr>
            <a:r>
              <a:rPr lang="es-CL" altLang="es-ES_tradnl" sz="2200" dirty="0" smtClean="0"/>
              <a:t>Emergencia</a:t>
            </a:r>
            <a:r>
              <a:rPr lang="es-CL" altLang="es-ES_tradnl" sz="2200" dirty="0"/>
              <a:t>, urgencia o </a:t>
            </a:r>
            <a:r>
              <a:rPr lang="es-CL" altLang="es-ES_tradnl" sz="2200" dirty="0" smtClean="0"/>
              <a:t>imprevisto, calificados </a:t>
            </a:r>
            <a:r>
              <a:rPr lang="es-CL" altLang="es-ES_tradnl" sz="2200" dirty="0"/>
              <a:t>mediante resolución fundada del jefe </a:t>
            </a:r>
            <a:r>
              <a:rPr lang="es-CL" altLang="es-ES_tradnl" sz="2200" dirty="0" smtClean="0"/>
              <a:t>superior.</a:t>
            </a:r>
          </a:p>
          <a:p>
            <a:pPr marL="914400" lvl="1" indent="-457200" algn="just">
              <a:buFont typeface="+mj-lt"/>
              <a:buAutoNum type="arabicPeriod"/>
            </a:pPr>
            <a:r>
              <a:rPr lang="es-CL" altLang="es-ES_tradnl" sz="2200" dirty="0" smtClean="0"/>
              <a:t>Un </a:t>
            </a:r>
            <a:r>
              <a:rPr lang="es-CL" altLang="es-ES_tradnl" sz="2200" dirty="0"/>
              <a:t>proveedor del bien o </a:t>
            </a:r>
            <a:r>
              <a:rPr lang="es-CL" altLang="es-ES_tradnl" sz="2200" dirty="0" smtClean="0"/>
              <a:t>servicio.</a:t>
            </a:r>
          </a:p>
          <a:p>
            <a:pPr marL="914400" lvl="1" indent="-457200" algn="just">
              <a:buFont typeface="+mj-lt"/>
              <a:buAutoNum type="arabicPeriod"/>
            </a:pPr>
            <a:r>
              <a:rPr lang="es-CL" altLang="es-ES_tradnl" sz="2200" dirty="0" smtClean="0"/>
              <a:t>Prórroga </a:t>
            </a:r>
            <a:r>
              <a:rPr lang="es-CL" altLang="es-ES_tradnl" sz="2200" dirty="0"/>
              <a:t>de un </a:t>
            </a:r>
            <a:r>
              <a:rPr lang="es-CL" altLang="es-ES_tradnl" sz="2200" dirty="0" smtClean="0"/>
              <a:t>Contrato, sólo </a:t>
            </a:r>
            <a:r>
              <a:rPr lang="es-CL" altLang="es-ES_tradnl" sz="2200" dirty="0"/>
              <a:t>por el tiempo en que se procede a un </a:t>
            </a:r>
            <a:r>
              <a:rPr lang="es-CL" altLang="es-ES_tradnl" sz="2200" dirty="0" smtClean="0"/>
              <a:t>nuevo Proceso </a:t>
            </a:r>
            <a:r>
              <a:rPr lang="es-CL" altLang="es-ES_tradnl" sz="2200" dirty="0"/>
              <a:t>de Compras, </a:t>
            </a:r>
            <a:r>
              <a:rPr lang="es-CL" altLang="es-ES_tradnl" sz="2200" dirty="0" smtClean="0"/>
              <a:t> sin superar las </a:t>
            </a:r>
            <a:r>
              <a:rPr lang="es-CL" altLang="es-ES_tradnl" sz="2200" dirty="0"/>
              <a:t>1.000 UTM</a:t>
            </a:r>
            <a:r>
              <a:rPr lang="es-CL" altLang="es-ES_tradnl" sz="2200" dirty="0" smtClean="0"/>
              <a:t>.</a:t>
            </a:r>
          </a:p>
          <a:p>
            <a:pPr marL="914400" lvl="1" indent="-457200" algn="just">
              <a:buFont typeface="+mj-lt"/>
              <a:buAutoNum type="arabicPeriod"/>
            </a:pPr>
            <a:r>
              <a:rPr lang="es-CL" altLang="es-ES_tradnl" sz="2200" dirty="0"/>
              <a:t>M</a:t>
            </a:r>
            <a:r>
              <a:rPr lang="es-CL" altLang="es-ES_tradnl" sz="2200" dirty="0" smtClean="0"/>
              <a:t>agnitud </a:t>
            </a:r>
            <a:r>
              <a:rPr lang="es-CL" altLang="es-ES_tradnl" sz="2200" dirty="0"/>
              <a:t>e importancia </a:t>
            </a:r>
            <a:r>
              <a:rPr lang="es-CL" altLang="es-ES_tradnl" sz="2200" dirty="0" smtClean="0"/>
              <a:t>de contratación hace </a:t>
            </a:r>
            <a:r>
              <a:rPr lang="es-CL" altLang="es-ES_tradnl" sz="2200" dirty="0"/>
              <a:t>indispensable recurrir a un </a:t>
            </a:r>
            <a:r>
              <a:rPr lang="es-CL" altLang="es-ES_tradnl" sz="2200" dirty="0" smtClean="0"/>
              <a:t>proveedor en </a:t>
            </a:r>
            <a:r>
              <a:rPr lang="es-CL" altLang="es-ES_tradnl" sz="2200" dirty="0"/>
              <a:t>razón de la confianza y seguridad </a:t>
            </a:r>
            <a:r>
              <a:rPr lang="es-CL" altLang="es-ES_tradnl" sz="2200" dirty="0" smtClean="0"/>
              <a:t>de </a:t>
            </a:r>
            <a:r>
              <a:rPr lang="es-CL" altLang="es-ES_tradnl" sz="2200" dirty="0"/>
              <a:t>su experiencia comprobada </a:t>
            </a:r>
            <a:r>
              <a:rPr lang="es-CL" altLang="es-ES_tradnl" sz="2200" dirty="0" smtClean="0"/>
              <a:t>siempre </a:t>
            </a:r>
            <a:r>
              <a:rPr lang="es-CL" altLang="es-ES_tradnl" sz="2200" dirty="0"/>
              <a:t>que se </a:t>
            </a:r>
            <a:r>
              <a:rPr lang="es-CL" altLang="es-ES_tradnl" sz="2200" dirty="0" smtClean="0"/>
              <a:t>estime fundadamente </a:t>
            </a:r>
            <a:r>
              <a:rPr lang="es-CL" altLang="es-ES_tradnl" sz="2200" dirty="0"/>
              <a:t>que no existen otros proveedores que </a:t>
            </a:r>
            <a:r>
              <a:rPr lang="es-CL" altLang="es-ES_tradnl" sz="2200" dirty="0" smtClean="0"/>
              <a:t>otorguen esa </a:t>
            </a:r>
            <a:r>
              <a:rPr lang="es-CL" altLang="es-ES_tradnl" sz="2200" dirty="0"/>
              <a:t>seguridad y confianza</a:t>
            </a:r>
            <a:r>
              <a:rPr lang="es-CL" altLang="es-ES_tradnl" sz="2200" dirty="0" smtClean="0"/>
              <a:t>.</a:t>
            </a:r>
          </a:p>
          <a:p>
            <a:pPr marL="914400" lvl="1" indent="-457200" algn="just">
              <a:buFont typeface="+mj-lt"/>
              <a:buAutoNum type="arabicPeriod"/>
            </a:pPr>
            <a:r>
              <a:rPr lang="es-CL" altLang="es-ES_tradnl" sz="2200" dirty="0"/>
              <a:t>C</a:t>
            </a:r>
            <a:r>
              <a:rPr lang="es-CL" altLang="es-ES_tradnl" sz="2200" dirty="0" smtClean="0"/>
              <a:t>ontrataciones </a:t>
            </a:r>
            <a:r>
              <a:rPr lang="es-CL" altLang="es-ES_tradnl" sz="2200" dirty="0"/>
              <a:t>son iguales o inferiores a 10 </a:t>
            </a:r>
            <a:r>
              <a:rPr lang="es-CL" altLang="es-ES_tradnl" sz="2200" dirty="0" smtClean="0"/>
              <a:t>UTM.</a:t>
            </a:r>
            <a:endParaRPr lang="es-ES" altLang="es-ES_tradnl" sz="2200" dirty="0"/>
          </a:p>
        </p:txBody>
      </p:sp>
    </p:spTree>
    <p:extLst>
      <p:ext uri="{BB962C8B-B14F-4D97-AF65-F5344CB8AC3E}">
        <p14:creationId xmlns:p14="http://schemas.microsoft.com/office/powerpoint/2010/main" val="2210573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419627" cy="1803747"/>
          </a:xfrm>
        </p:spPr>
        <p:txBody>
          <a:bodyPr>
            <a:noAutofit/>
          </a:bodyPr>
          <a:lstStyle/>
          <a:p>
            <a:pPr algn="l">
              <a:lnSpc>
                <a:spcPct val="80000"/>
              </a:lnSpc>
            </a:pPr>
            <a:r>
              <a:rPr lang="es-ES" dirty="0" smtClean="0">
                <a:solidFill>
                  <a:srgbClr val="0071AF"/>
                </a:solidFill>
              </a:rPr>
              <a:t>Contenido 4: Bases</a:t>
            </a:r>
            <a:br>
              <a:rPr lang="es-ES" dirty="0" smtClean="0">
                <a:solidFill>
                  <a:srgbClr val="0071AF"/>
                </a:solidFill>
              </a:rPr>
            </a:br>
            <a:r>
              <a:rPr lang="es-ES" dirty="0" smtClean="0">
                <a:solidFill>
                  <a:srgbClr val="0071AF"/>
                </a:solidFill>
              </a:rPr>
              <a:t>Administrativas</a:t>
            </a:r>
            <a:endParaRPr lang="es-ES" dirty="0">
              <a:solidFill>
                <a:srgbClr val="0071AF"/>
              </a:solidFill>
            </a:endParaRPr>
          </a:p>
        </p:txBody>
      </p:sp>
    </p:spTree>
    <p:extLst>
      <p:ext uri="{BB962C8B-B14F-4D97-AF65-F5344CB8AC3E}">
        <p14:creationId xmlns:p14="http://schemas.microsoft.com/office/powerpoint/2010/main" val="342674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Imagen 2"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4" name="Título 1"/>
          <p:cNvSpPr>
            <a:spLocks noGrp="1"/>
          </p:cNvSpPr>
          <p:nvPr>
            <p:ph type="title"/>
          </p:nvPr>
        </p:nvSpPr>
        <p:spPr>
          <a:xfrm>
            <a:off x="233077" y="33958"/>
            <a:ext cx="8229600" cy="869613"/>
          </a:xfrm>
        </p:spPr>
        <p:txBody>
          <a:bodyPr>
            <a:normAutofit/>
          </a:bodyPr>
          <a:lstStyle/>
          <a:p>
            <a:pPr algn="l"/>
            <a:r>
              <a:rPr lang="es-ES" sz="3600" dirty="0" smtClean="0">
                <a:solidFill>
                  <a:srgbClr val="0071AF"/>
                </a:solidFill>
              </a:rPr>
              <a:t>Bases Administrativas</a:t>
            </a:r>
            <a:endParaRPr lang="es-ES" dirty="0">
              <a:solidFill>
                <a:srgbClr val="0071AF"/>
              </a:solidFill>
            </a:endParaRPr>
          </a:p>
        </p:txBody>
      </p:sp>
      <p:sp>
        <p:nvSpPr>
          <p:cNvPr id="5" name="Rectángulo 4"/>
          <p:cNvSpPr/>
          <p:nvPr/>
        </p:nvSpPr>
        <p:spPr>
          <a:xfrm>
            <a:off x="263373" y="1395054"/>
            <a:ext cx="8169007" cy="2492990"/>
          </a:xfrm>
          <a:prstGeom prst="rect">
            <a:avLst/>
          </a:prstGeom>
        </p:spPr>
        <p:txBody>
          <a:bodyPr wrap="square">
            <a:spAutoFit/>
          </a:bodyPr>
          <a:lstStyle/>
          <a:p>
            <a:r>
              <a:rPr lang="es-CL" sz="2200" b="1" dirty="0" smtClean="0">
                <a:solidFill>
                  <a:schemeClr val="accent1"/>
                </a:solidFill>
                <a:ea typeface="ＭＳ Ｐゴシック" panose="020B0600070205080204" pitchFamily="34" charset="-128"/>
              </a:rPr>
              <a:t>Tabla:</a:t>
            </a:r>
          </a:p>
          <a:p>
            <a:endParaRPr lang="es-CL" sz="2200" dirty="0" smtClean="0">
              <a:ea typeface="ＭＳ Ｐゴシック" panose="020B0600070205080204" pitchFamily="34" charset="-128"/>
            </a:endParaRPr>
          </a:p>
          <a:p>
            <a:pPr marL="342900" indent="-342900">
              <a:buFont typeface="Wingdings" panose="05000000000000000000" pitchFamily="2" charset="2"/>
              <a:buChar char="ü"/>
            </a:pPr>
            <a:r>
              <a:rPr lang="es-CL" sz="2200" dirty="0" smtClean="0">
                <a:ea typeface="ＭＳ Ｐゴシック" panose="020B0600070205080204" pitchFamily="34" charset="-128"/>
              </a:rPr>
              <a:t>Concepto de bases administrativas.</a:t>
            </a:r>
          </a:p>
          <a:p>
            <a:pPr marL="342900" indent="-342900">
              <a:buFont typeface="Wingdings" panose="05000000000000000000" pitchFamily="2" charset="2"/>
              <a:buChar char="ü"/>
            </a:pPr>
            <a:endParaRPr lang="es-CL" sz="2200" dirty="0" smtClean="0">
              <a:ea typeface="ＭＳ Ｐゴシック" panose="020B0600070205080204" pitchFamily="34" charset="-128"/>
            </a:endParaRPr>
          </a:p>
          <a:p>
            <a:pPr marL="342900" indent="-342900">
              <a:buFont typeface="Wingdings" panose="05000000000000000000" pitchFamily="2" charset="2"/>
              <a:buChar char="ü"/>
            </a:pPr>
            <a:r>
              <a:rPr lang="es-CL" sz="2200" dirty="0" smtClean="0">
                <a:ea typeface="ＭＳ Ｐゴシック" panose="020B0600070205080204" pitchFamily="34" charset="-128"/>
              </a:rPr>
              <a:t>Principales contenidos de las bases.</a:t>
            </a:r>
          </a:p>
          <a:p>
            <a:pPr marL="342900" indent="-342900">
              <a:buFont typeface="Wingdings" panose="05000000000000000000" pitchFamily="2" charset="2"/>
              <a:buChar char="ü"/>
            </a:pPr>
            <a:endParaRPr lang="es-CL" sz="2200" dirty="0" smtClean="0">
              <a:ea typeface="ＭＳ Ｐゴシック" panose="020B0600070205080204" pitchFamily="34" charset="-128"/>
            </a:endParaRPr>
          </a:p>
          <a:p>
            <a:pPr marL="342900" indent="-342900">
              <a:buFont typeface="Wingdings" panose="05000000000000000000" pitchFamily="2" charset="2"/>
              <a:buChar char="ü"/>
            </a:pPr>
            <a:r>
              <a:rPr lang="es-CL" sz="2200" dirty="0" smtClean="0">
                <a:ea typeface="ＭＳ Ｐゴシック" panose="020B0600070205080204" pitchFamily="34" charset="-128"/>
              </a:rPr>
              <a:t>Criterios de selección de las ofertas.</a:t>
            </a:r>
            <a:endParaRPr lang="es-CL" sz="2200" dirty="0">
              <a:ea typeface="ＭＳ Ｐゴシック" panose="020B0600070205080204" pitchFamily="34" charset="-128"/>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67526">
            <a:off x="4873616" y="2119521"/>
            <a:ext cx="3586163" cy="3586163"/>
          </a:xfrm>
          <a:prstGeom prst="rect">
            <a:avLst/>
          </a:prstGeom>
        </p:spPr>
      </p:pic>
    </p:spTree>
    <p:extLst>
      <p:ext uri="{BB962C8B-B14F-4D97-AF65-F5344CB8AC3E}">
        <p14:creationId xmlns:p14="http://schemas.microsoft.com/office/powerpoint/2010/main" val="2134618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Imagen 5"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7" name="Título 1"/>
          <p:cNvSpPr>
            <a:spLocks noGrp="1"/>
          </p:cNvSpPr>
          <p:nvPr>
            <p:ph type="title"/>
          </p:nvPr>
        </p:nvSpPr>
        <p:spPr>
          <a:xfrm>
            <a:off x="233077" y="33958"/>
            <a:ext cx="8229600" cy="869613"/>
          </a:xfrm>
        </p:spPr>
        <p:txBody>
          <a:bodyPr>
            <a:normAutofit/>
          </a:bodyPr>
          <a:lstStyle/>
          <a:p>
            <a:pPr algn="l"/>
            <a:r>
              <a:rPr lang="es-ES" sz="3600" dirty="0" smtClean="0">
                <a:solidFill>
                  <a:srgbClr val="0071AF"/>
                </a:solidFill>
              </a:rPr>
              <a:t>Concepto de Bases Administrativas</a:t>
            </a:r>
            <a:endParaRPr lang="es-ES" sz="3600" dirty="0">
              <a:solidFill>
                <a:srgbClr val="0071AF"/>
              </a:solidFill>
            </a:endParaRPr>
          </a:p>
        </p:txBody>
      </p:sp>
      <p:sp>
        <p:nvSpPr>
          <p:cNvPr id="8" name="Rectángulo 7"/>
          <p:cNvSpPr/>
          <p:nvPr/>
        </p:nvSpPr>
        <p:spPr>
          <a:xfrm>
            <a:off x="233077" y="1371226"/>
            <a:ext cx="5672423" cy="4493538"/>
          </a:xfrm>
          <a:prstGeom prst="rect">
            <a:avLst/>
          </a:prstGeom>
        </p:spPr>
        <p:txBody>
          <a:bodyPr wrap="square">
            <a:spAutoFit/>
          </a:bodyPr>
          <a:lstStyle/>
          <a:p>
            <a:pPr marL="342900" indent="-342900" algn="ctr">
              <a:buFont typeface="Wingdings" panose="05000000000000000000" pitchFamily="2" charset="2"/>
              <a:buChar char="ü"/>
            </a:pPr>
            <a:r>
              <a:rPr lang="es-CL" sz="2200" b="1" dirty="0" smtClean="0">
                <a:ea typeface="ＭＳ Ｐゴシック" panose="020B0600070205080204" pitchFamily="34" charset="-128"/>
              </a:rPr>
              <a:t>¿Qué son las bases?</a:t>
            </a:r>
          </a:p>
          <a:p>
            <a:pPr algn="just"/>
            <a:endParaRPr lang="es-CL" sz="2200" dirty="0" smtClean="0">
              <a:ea typeface="ＭＳ Ｐゴシック" panose="020B0600070205080204" pitchFamily="34" charset="-128"/>
            </a:endParaRPr>
          </a:p>
          <a:p>
            <a:pPr algn="just"/>
            <a:r>
              <a:rPr lang="es-CL" sz="2200" dirty="0" smtClean="0">
                <a:ea typeface="ＭＳ Ｐゴシック" panose="020B0600070205080204" pitchFamily="34" charset="-128"/>
              </a:rPr>
              <a:t>El artículo 2°del decreto N°250, de 2004, las define:</a:t>
            </a:r>
          </a:p>
          <a:p>
            <a:pPr algn="just"/>
            <a:endParaRPr lang="es-CL" sz="2200" dirty="0" smtClean="0">
              <a:ea typeface="ＭＳ Ｐゴシック" panose="020B0600070205080204" pitchFamily="34" charset="-128"/>
            </a:endParaRPr>
          </a:p>
          <a:p>
            <a:pPr algn="just"/>
            <a:r>
              <a:rPr lang="es-CL" sz="2200" dirty="0" smtClean="0">
                <a:ea typeface="ＭＳ Ｐゴシック" panose="020B0600070205080204" pitchFamily="34" charset="-128"/>
              </a:rPr>
              <a:t>Documentos </a:t>
            </a:r>
            <a:r>
              <a:rPr lang="es-CL" sz="2200" dirty="0">
                <a:ea typeface="ＭＳ Ｐゴシック" panose="020B0600070205080204" pitchFamily="34" charset="-128"/>
              </a:rPr>
              <a:t>aprobados por la autoridad competente </a:t>
            </a:r>
            <a:r>
              <a:rPr lang="es-CL" sz="2200" dirty="0" smtClean="0">
                <a:ea typeface="ＭＳ Ｐゴシック" panose="020B0600070205080204" pitchFamily="34" charset="-128"/>
              </a:rPr>
              <a:t>que contienen </a:t>
            </a:r>
            <a:r>
              <a:rPr lang="es-CL" sz="2200" dirty="0">
                <a:ea typeface="ＭＳ Ｐゴシック" panose="020B0600070205080204" pitchFamily="34" charset="-128"/>
              </a:rPr>
              <a:t>el conjunto de requisitos, condiciones </a:t>
            </a:r>
            <a:r>
              <a:rPr lang="es-CL" sz="2200" dirty="0" smtClean="0">
                <a:ea typeface="ＭＳ Ｐゴシック" panose="020B0600070205080204" pitchFamily="34" charset="-128"/>
              </a:rPr>
              <a:t>y especificaciones</a:t>
            </a:r>
            <a:r>
              <a:rPr lang="es-CL" sz="2200" dirty="0">
                <a:ea typeface="ＭＳ Ｐゴシック" panose="020B0600070205080204" pitchFamily="34" charset="-128"/>
              </a:rPr>
              <a:t>, establecidos por la Entidad Licitante, </a:t>
            </a:r>
            <a:r>
              <a:rPr lang="es-CL" sz="2200" dirty="0" smtClean="0">
                <a:ea typeface="ＭＳ Ｐゴシック" panose="020B0600070205080204" pitchFamily="34" charset="-128"/>
              </a:rPr>
              <a:t>que describen </a:t>
            </a:r>
            <a:r>
              <a:rPr lang="es-CL" sz="2200" dirty="0">
                <a:ea typeface="ＭＳ Ｐゴシック" panose="020B0600070205080204" pitchFamily="34" charset="-128"/>
              </a:rPr>
              <a:t>los bienes y servicios a contratar y </a:t>
            </a:r>
            <a:r>
              <a:rPr lang="es-CL" sz="2200" dirty="0">
                <a:solidFill>
                  <a:srgbClr val="FF0000"/>
                </a:solidFill>
                <a:ea typeface="ＭＳ Ｐゴシック" panose="020B0600070205080204" pitchFamily="34" charset="-128"/>
              </a:rPr>
              <a:t>regulan </a:t>
            </a:r>
            <a:r>
              <a:rPr lang="es-CL" sz="2200" dirty="0" smtClean="0">
                <a:solidFill>
                  <a:srgbClr val="FF0000"/>
                </a:solidFill>
                <a:ea typeface="ＭＳ Ｐゴシック" panose="020B0600070205080204" pitchFamily="34" charset="-128"/>
              </a:rPr>
              <a:t>el Proceso </a:t>
            </a:r>
            <a:r>
              <a:rPr lang="es-CL" sz="2200" dirty="0">
                <a:solidFill>
                  <a:srgbClr val="FF0000"/>
                </a:solidFill>
                <a:ea typeface="ＭＳ Ｐゴシック" panose="020B0600070205080204" pitchFamily="34" charset="-128"/>
              </a:rPr>
              <a:t>de Compras y el contrato definitivo</a:t>
            </a:r>
            <a:r>
              <a:rPr lang="es-CL" sz="2200" dirty="0">
                <a:ea typeface="ＭＳ Ｐゴシック" panose="020B0600070205080204" pitchFamily="34" charset="-128"/>
              </a:rPr>
              <a:t>. Incluyen </a:t>
            </a:r>
            <a:r>
              <a:rPr lang="es-CL" sz="2200" dirty="0" smtClean="0">
                <a:ea typeface="ＭＳ Ｐゴシック" panose="020B0600070205080204" pitchFamily="34" charset="-128"/>
              </a:rPr>
              <a:t>las Bases </a:t>
            </a:r>
            <a:r>
              <a:rPr lang="es-CL" sz="2200" dirty="0">
                <a:ea typeface="ＭＳ Ｐゴシック" panose="020B0600070205080204" pitchFamily="34" charset="-128"/>
              </a:rPr>
              <a:t>Administrativas y Bases Técnicas</a:t>
            </a:r>
            <a:r>
              <a:rPr lang="es-CL" sz="2200" dirty="0" smtClean="0">
                <a:ea typeface="ＭＳ Ｐゴシック" panose="020B0600070205080204" pitchFamily="34" charset="-128"/>
              </a:rPr>
              <a:t>.</a:t>
            </a:r>
            <a:endParaRPr lang="es-CL" sz="2200" dirty="0">
              <a:ea typeface="ＭＳ Ｐゴシック" panose="020B0600070205080204" pitchFamily="34" charset="-128"/>
            </a:endParaRPr>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6964" t="4040" r="15180" b="5697"/>
          <a:stretch/>
        </p:blipFill>
        <p:spPr>
          <a:xfrm>
            <a:off x="6410325" y="1371226"/>
            <a:ext cx="2279573" cy="4154983"/>
          </a:xfrm>
          <a:prstGeom prst="rect">
            <a:avLst/>
          </a:prstGeom>
        </p:spPr>
      </p:pic>
    </p:spTree>
    <p:extLst>
      <p:ext uri="{BB962C8B-B14F-4D97-AF65-F5344CB8AC3E}">
        <p14:creationId xmlns:p14="http://schemas.microsoft.com/office/powerpoint/2010/main" val="323918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sz="3600" dirty="0" smtClean="0">
                <a:solidFill>
                  <a:srgbClr val="0071AF"/>
                </a:solidFill>
              </a:rPr>
              <a:t>Concepto de Bases Administrativas</a:t>
            </a:r>
            <a:endParaRPr lang="es-ES" sz="3600" dirty="0">
              <a:solidFill>
                <a:srgbClr val="0071AF"/>
              </a:solidFill>
            </a:endParaRPr>
          </a:p>
        </p:txBody>
      </p:sp>
      <p:sp>
        <p:nvSpPr>
          <p:cNvPr id="4" name="Rectángulo 3"/>
          <p:cNvSpPr/>
          <p:nvPr/>
        </p:nvSpPr>
        <p:spPr>
          <a:xfrm>
            <a:off x="233077" y="1150888"/>
            <a:ext cx="8169007" cy="2800767"/>
          </a:xfrm>
          <a:prstGeom prst="rect">
            <a:avLst/>
          </a:prstGeom>
        </p:spPr>
        <p:txBody>
          <a:bodyPr wrap="square">
            <a:spAutoFit/>
          </a:bodyPr>
          <a:lstStyle/>
          <a:p>
            <a:pPr marL="342900" indent="-342900">
              <a:buFont typeface="Wingdings" panose="05000000000000000000" pitchFamily="2" charset="2"/>
              <a:buChar char="ü"/>
            </a:pPr>
            <a:r>
              <a:rPr lang="es-CL" sz="2200" b="1" dirty="0" smtClean="0">
                <a:ea typeface="ＭＳ Ｐゴシック" panose="020B0600070205080204" pitchFamily="34" charset="-128"/>
              </a:rPr>
              <a:t>¿Qué son las bases?</a:t>
            </a:r>
          </a:p>
          <a:p>
            <a:pPr marL="342900" indent="-342900">
              <a:buFont typeface="Wingdings" panose="05000000000000000000" pitchFamily="2" charset="2"/>
              <a:buChar char="ü"/>
            </a:pPr>
            <a:endParaRPr lang="es-CL" sz="2200" dirty="0" smtClean="0">
              <a:ea typeface="ＭＳ Ｐゴシック" panose="020B0600070205080204" pitchFamily="34" charset="-128"/>
            </a:endParaRPr>
          </a:p>
          <a:p>
            <a:pPr algn="just"/>
            <a:r>
              <a:rPr lang="es-CL" sz="2200" dirty="0" smtClean="0"/>
              <a:t>La jurisprudencia de la Contraloría General ha precisado, entre otros, en el dictamen N° 24.976, de 2015, que las bases constituyen </a:t>
            </a:r>
            <a:r>
              <a:rPr lang="es-CL" sz="2200" dirty="0"/>
              <a:t>la </a:t>
            </a:r>
            <a:r>
              <a:rPr lang="es-CL" sz="2200" dirty="0">
                <a:solidFill>
                  <a:srgbClr val="FF0000"/>
                </a:solidFill>
              </a:rPr>
              <a:t>principal fuente de derechos y obligaciones</a:t>
            </a:r>
            <a:r>
              <a:rPr lang="es-CL" sz="2200" dirty="0"/>
              <a:t>, tanto para la Administración como para los participantes del procedimiento licitatorio</a:t>
            </a:r>
            <a:r>
              <a:rPr lang="es-CL" sz="2200" dirty="0" smtClean="0"/>
              <a:t>.</a:t>
            </a:r>
          </a:p>
          <a:p>
            <a:pPr algn="just"/>
            <a:endParaRPr lang="es-CL" sz="2200" dirty="0"/>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b="19175"/>
          <a:stretch/>
        </p:blipFill>
        <p:spPr>
          <a:xfrm>
            <a:off x="2973828" y="4281675"/>
            <a:ext cx="3613533" cy="1533044"/>
          </a:xfrm>
          <a:prstGeom prst="rect">
            <a:avLst/>
          </a:prstGeom>
        </p:spPr>
      </p:pic>
      <p:pic>
        <p:nvPicPr>
          <p:cNvPr id="6" name="Imagen 5"/>
          <p:cNvPicPr>
            <a:picLocks noChangeAspect="1"/>
          </p:cNvPicPr>
          <p:nvPr/>
        </p:nvPicPr>
        <p:blipFill>
          <a:blip r:embed="rId5"/>
          <a:stretch>
            <a:fillRect/>
          </a:stretch>
        </p:blipFill>
        <p:spPr>
          <a:xfrm>
            <a:off x="432548" y="3745297"/>
            <a:ext cx="2341809" cy="2550280"/>
          </a:xfrm>
          <a:prstGeom prst="rect">
            <a:avLst/>
          </a:prstGeom>
        </p:spPr>
      </p:pic>
      <p:pic>
        <p:nvPicPr>
          <p:cNvPr id="7" name="Imagen 6"/>
          <p:cNvPicPr>
            <a:picLocks noChangeAspect="1"/>
          </p:cNvPicPr>
          <p:nvPr/>
        </p:nvPicPr>
        <p:blipFill rotWithShape="1">
          <a:blip r:embed="rId6"/>
          <a:srcRect l="61203" t="77134" r="26869" b="3578"/>
          <a:stretch/>
        </p:blipFill>
        <p:spPr>
          <a:xfrm>
            <a:off x="6786832" y="4464303"/>
            <a:ext cx="1090669" cy="1167788"/>
          </a:xfrm>
          <a:prstGeom prst="rect">
            <a:avLst/>
          </a:prstGeom>
        </p:spPr>
      </p:pic>
    </p:spTree>
    <p:extLst>
      <p:ext uri="{BB962C8B-B14F-4D97-AF65-F5344CB8AC3E}">
        <p14:creationId xmlns:p14="http://schemas.microsoft.com/office/powerpoint/2010/main" val="3899468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sz="3600" dirty="0" smtClean="0">
                <a:solidFill>
                  <a:srgbClr val="0071AF"/>
                </a:solidFill>
              </a:rPr>
              <a:t>Concepto de Bases Administrativas</a:t>
            </a:r>
            <a:endParaRPr lang="es-ES" sz="3600" dirty="0">
              <a:solidFill>
                <a:srgbClr val="0071AF"/>
              </a:solidFill>
            </a:endParaRPr>
          </a:p>
        </p:txBody>
      </p:sp>
      <p:sp>
        <p:nvSpPr>
          <p:cNvPr id="4" name="Rectángulo 3"/>
          <p:cNvSpPr/>
          <p:nvPr/>
        </p:nvSpPr>
        <p:spPr>
          <a:xfrm>
            <a:off x="233077" y="1150888"/>
            <a:ext cx="8169007" cy="3816429"/>
          </a:xfrm>
          <a:prstGeom prst="rect">
            <a:avLst/>
          </a:prstGeom>
        </p:spPr>
        <p:txBody>
          <a:bodyPr wrap="square">
            <a:spAutoFit/>
          </a:bodyPr>
          <a:lstStyle/>
          <a:p>
            <a:pPr algn="just"/>
            <a:r>
              <a:rPr lang="es-CL" sz="2200" dirty="0"/>
              <a:t>Las bases deben responder las  siguientes preguntas:</a:t>
            </a:r>
          </a:p>
          <a:p>
            <a:pPr algn="just"/>
            <a:endParaRPr lang="es-CL" sz="2200" dirty="0" smtClean="0"/>
          </a:p>
          <a:p>
            <a:pPr algn="just"/>
            <a:endParaRPr lang="es-CL" sz="2200" dirty="0"/>
          </a:p>
          <a:p>
            <a:pPr algn="ctr"/>
            <a:r>
              <a:rPr lang="es-CL" sz="2200" dirty="0"/>
              <a:t> ¿Qué se quiere contratar? </a:t>
            </a:r>
          </a:p>
          <a:p>
            <a:pPr algn="ctr"/>
            <a:endParaRPr lang="es-CL" sz="2200" dirty="0"/>
          </a:p>
          <a:p>
            <a:pPr algn="ctr"/>
            <a:endParaRPr lang="es-CL" sz="2200" dirty="0"/>
          </a:p>
          <a:p>
            <a:pPr algn="ctr"/>
            <a:endParaRPr lang="es-CL" sz="2200" dirty="0" smtClean="0"/>
          </a:p>
          <a:p>
            <a:pPr algn="ctr"/>
            <a:endParaRPr lang="es-CL" sz="2200" dirty="0"/>
          </a:p>
          <a:p>
            <a:pPr algn="ctr"/>
            <a:endParaRPr lang="es-CL" sz="2200" dirty="0" smtClean="0"/>
          </a:p>
          <a:p>
            <a:pPr algn="ctr"/>
            <a:r>
              <a:rPr lang="es-CL" sz="2200" dirty="0" smtClean="0"/>
              <a:t>¿Cómo seleccionar al proveedor del bien o servicio?</a:t>
            </a:r>
          </a:p>
          <a:p>
            <a:pPr algn="ctr"/>
            <a:endParaRPr lang="es-CL" sz="2200" dirty="0" smtClean="0"/>
          </a:p>
        </p:txBody>
      </p:sp>
      <p:pic>
        <p:nvPicPr>
          <p:cNvPr id="5" name="Imagen 4"/>
          <p:cNvPicPr>
            <a:picLocks noChangeAspect="1"/>
          </p:cNvPicPr>
          <p:nvPr/>
        </p:nvPicPr>
        <p:blipFill>
          <a:blip r:embed="rId4"/>
          <a:stretch>
            <a:fillRect/>
          </a:stretch>
        </p:blipFill>
        <p:spPr>
          <a:xfrm>
            <a:off x="4990466" y="2777412"/>
            <a:ext cx="987638" cy="987638"/>
          </a:xfrm>
          <a:prstGeom prst="rect">
            <a:avLst/>
          </a:prstGeom>
        </p:spPr>
      </p:pic>
      <p:pic>
        <p:nvPicPr>
          <p:cNvPr id="6" name="Imagen 5"/>
          <p:cNvPicPr>
            <a:picLocks noChangeAspect="1"/>
          </p:cNvPicPr>
          <p:nvPr/>
        </p:nvPicPr>
        <p:blipFill>
          <a:blip r:embed="rId5"/>
          <a:stretch>
            <a:fillRect/>
          </a:stretch>
        </p:blipFill>
        <p:spPr>
          <a:xfrm>
            <a:off x="2452137" y="2777412"/>
            <a:ext cx="987638" cy="987638"/>
          </a:xfrm>
          <a:prstGeom prst="rect">
            <a:avLst/>
          </a:prstGeom>
        </p:spPr>
      </p:pic>
      <p:pic>
        <p:nvPicPr>
          <p:cNvPr id="7" name="Imagen 6"/>
          <p:cNvPicPr>
            <a:picLocks noChangeAspect="1"/>
          </p:cNvPicPr>
          <p:nvPr/>
        </p:nvPicPr>
        <p:blipFill>
          <a:blip r:embed="rId6"/>
          <a:stretch>
            <a:fillRect/>
          </a:stretch>
        </p:blipFill>
        <p:spPr>
          <a:xfrm>
            <a:off x="6324643" y="2777412"/>
            <a:ext cx="987638" cy="987638"/>
          </a:xfrm>
          <a:prstGeom prst="rect">
            <a:avLst/>
          </a:prstGeom>
        </p:spPr>
      </p:pic>
      <p:pic>
        <p:nvPicPr>
          <p:cNvPr id="8" name="Imagen 7"/>
          <p:cNvPicPr>
            <a:picLocks noChangeAspect="1"/>
          </p:cNvPicPr>
          <p:nvPr/>
        </p:nvPicPr>
        <p:blipFill>
          <a:blip r:embed="rId7"/>
          <a:stretch>
            <a:fillRect/>
          </a:stretch>
        </p:blipFill>
        <p:spPr>
          <a:xfrm>
            <a:off x="1077801" y="2777412"/>
            <a:ext cx="987638" cy="987638"/>
          </a:xfrm>
          <a:prstGeom prst="rect">
            <a:avLst/>
          </a:prstGeom>
        </p:spPr>
      </p:pic>
      <p:pic>
        <p:nvPicPr>
          <p:cNvPr id="9" name="Imagen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3114" y="4726235"/>
            <a:ext cx="3841111" cy="1807527"/>
          </a:xfrm>
          <a:prstGeom prst="rect">
            <a:avLst/>
          </a:prstGeom>
        </p:spPr>
      </p:pic>
      <p:pic>
        <p:nvPicPr>
          <p:cNvPr id="10" name="Imagen 9"/>
          <p:cNvPicPr>
            <a:picLocks noChangeAspect="1"/>
          </p:cNvPicPr>
          <p:nvPr/>
        </p:nvPicPr>
        <p:blipFill>
          <a:blip r:embed="rId9"/>
          <a:stretch>
            <a:fillRect/>
          </a:stretch>
        </p:blipFill>
        <p:spPr>
          <a:xfrm>
            <a:off x="3810527" y="2777412"/>
            <a:ext cx="987638" cy="987638"/>
          </a:xfrm>
          <a:prstGeom prst="rect">
            <a:avLst/>
          </a:prstGeom>
        </p:spPr>
      </p:pic>
    </p:spTree>
    <p:extLst>
      <p:ext uri="{BB962C8B-B14F-4D97-AF65-F5344CB8AC3E}">
        <p14:creationId xmlns:p14="http://schemas.microsoft.com/office/powerpoint/2010/main" val="928119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sz="3600" dirty="0" smtClean="0">
                <a:solidFill>
                  <a:srgbClr val="0071AF"/>
                </a:solidFill>
              </a:rPr>
              <a:t>Principales contenidos </a:t>
            </a:r>
            <a:r>
              <a:rPr lang="es-ES" sz="3600" dirty="0">
                <a:solidFill>
                  <a:srgbClr val="0071AF"/>
                </a:solidFill>
              </a:rPr>
              <a:t>de las Bases</a:t>
            </a:r>
            <a:r>
              <a:rPr lang="es-ES" dirty="0">
                <a:solidFill>
                  <a:srgbClr val="0071AF"/>
                </a:solidFill>
              </a:rPr>
              <a:t>:</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625" y="1662658"/>
            <a:ext cx="3385852" cy="4043190"/>
          </a:xfrm>
          <a:prstGeom prst="rect">
            <a:avLst/>
          </a:prstGeom>
        </p:spPr>
      </p:pic>
      <p:sp>
        <p:nvSpPr>
          <p:cNvPr id="4" name="Rectángulo 3"/>
          <p:cNvSpPr/>
          <p:nvPr/>
        </p:nvSpPr>
        <p:spPr>
          <a:xfrm>
            <a:off x="263373" y="1181599"/>
            <a:ext cx="8169007" cy="4493538"/>
          </a:xfrm>
          <a:prstGeom prst="rect">
            <a:avLst/>
          </a:prstGeom>
        </p:spPr>
        <p:txBody>
          <a:bodyPr wrap="square">
            <a:spAutoFit/>
          </a:bodyPr>
          <a:lstStyle/>
          <a:p>
            <a:r>
              <a:rPr lang="es-CL" sz="2200" dirty="0" smtClean="0"/>
              <a:t>El contenido mínimo de las bases se encuentra regulado en el artículo 22 del decreto N° 250, de 2004:</a:t>
            </a:r>
            <a:endParaRPr lang="es-CL" sz="2200" dirty="0"/>
          </a:p>
          <a:p>
            <a:endParaRPr lang="es-CL" sz="2200" dirty="0" smtClean="0">
              <a:ea typeface="ＭＳ Ｐゴシック" panose="020B0600070205080204" pitchFamily="34" charset="-128"/>
            </a:endParaRPr>
          </a:p>
          <a:p>
            <a:pPr marL="342900" indent="-342900">
              <a:buFont typeface="Wingdings" panose="05000000000000000000" pitchFamily="2" charset="2"/>
              <a:buChar char="ü"/>
            </a:pPr>
            <a:r>
              <a:rPr lang="es-CL" sz="2200" dirty="0" smtClean="0">
                <a:ea typeface="ＭＳ Ｐゴシック" panose="020B0600070205080204" pitchFamily="34" charset="-128"/>
              </a:rPr>
              <a:t>Requisitos </a:t>
            </a:r>
            <a:r>
              <a:rPr lang="es-CL" sz="2200" dirty="0">
                <a:ea typeface="ＭＳ Ｐゴシック" panose="020B0600070205080204" pitchFamily="34" charset="-128"/>
              </a:rPr>
              <a:t>y condiciones de los oferentes.</a:t>
            </a:r>
          </a:p>
          <a:p>
            <a:pPr marL="342900" indent="-342900">
              <a:buFont typeface="Wingdings" panose="05000000000000000000" pitchFamily="2" charset="2"/>
              <a:buChar char="ü"/>
            </a:pPr>
            <a:r>
              <a:rPr lang="es-CL" sz="2200" dirty="0">
                <a:ea typeface="ＭＳ Ｐゴシック" panose="020B0600070205080204" pitchFamily="34" charset="-128"/>
              </a:rPr>
              <a:t>Especificaciones de los bienes o servicios.</a:t>
            </a:r>
          </a:p>
          <a:p>
            <a:pPr marL="342900" indent="-342900">
              <a:buFont typeface="Wingdings" panose="05000000000000000000" pitchFamily="2" charset="2"/>
              <a:buChar char="ü"/>
            </a:pPr>
            <a:r>
              <a:rPr lang="es-CL" sz="2200" dirty="0">
                <a:ea typeface="ＭＳ Ｐゴシック" panose="020B0600070205080204" pitchFamily="34" charset="-128"/>
              </a:rPr>
              <a:t>Etapas y plazos de la licitación y del contrato.</a:t>
            </a:r>
          </a:p>
          <a:p>
            <a:pPr marL="342900" indent="-342900">
              <a:buFont typeface="Wingdings" panose="05000000000000000000" pitchFamily="2" charset="2"/>
              <a:buChar char="ü"/>
            </a:pPr>
            <a:r>
              <a:rPr lang="es-CL" sz="2200" dirty="0">
                <a:ea typeface="ＭＳ Ｐゴシック" panose="020B0600070205080204" pitchFamily="34" charset="-128"/>
              </a:rPr>
              <a:t>Modalidades del pago.</a:t>
            </a:r>
          </a:p>
          <a:p>
            <a:pPr marL="342900" indent="-342900">
              <a:buFont typeface="Wingdings" panose="05000000000000000000" pitchFamily="2" charset="2"/>
              <a:buChar char="ü"/>
            </a:pPr>
            <a:r>
              <a:rPr lang="es-CL" sz="2200" dirty="0">
                <a:ea typeface="ＭＳ Ｐゴシック" panose="020B0600070205080204" pitchFamily="34" charset="-128"/>
              </a:rPr>
              <a:t>Plazo de entrega del bien o servicio.</a:t>
            </a:r>
          </a:p>
          <a:p>
            <a:pPr marL="342900" indent="-342900">
              <a:buFont typeface="Wingdings" panose="05000000000000000000" pitchFamily="2" charset="2"/>
              <a:buChar char="ü"/>
            </a:pPr>
            <a:r>
              <a:rPr lang="es-CL" sz="2200" dirty="0">
                <a:ea typeface="ＭＳ Ｐゴシック" panose="020B0600070205080204" pitchFamily="34" charset="-128"/>
              </a:rPr>
              <a:t>Naturaleza y garantía de la </a:t>
            </a:r>
            <a:r>
              <a:rPr lang="es-CL" sz="2200" dirty="0" smtClean="0">
                <a:ea typeface="ＭＳ Ｐゴシック" panose="020B0600070205080204" pitchFamily="34" charset="-128"/>
              </a:rPr>
              <a:t>oferta.</a:t>
            </a:r>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Criterios objetivos de la evaluación.</a:t>
            </a:r>
          </a:p>
          <a:p>
            <a:pPr marL="342900" indent="-342900">
              <a:buFont typeface="Wingdings" panose="05000000000000000000" pitchFamily="2" charset="2"/>
              <a:buChar char="ü"/>
            </a:pPr>
            <a:r>
              <a:rPr lang="es-CL" sz="2200" dirty="0">
                <a:ea typeface="ＭＳ Ｐゴシック" panose="020B0600070205080204" pitchFamily="34" charset="-128"/>
              </a:rPr>
              <a:t>Medios para acreditar </a:t>
            </a:r>
            <a:r>
              <a:rPr lang="es-CL" sz="2200" dirty="0" smtClean="0">
                <a:ea typeface="ＭＳ Ｐゴシック" panose="020B0600070205080204" pitchFamily="34" charset="-128"/>
              </a:rPr>
              <a:t>saldos de remuneración y previsionales.</a:t>
            </a:r>
            <a:endParaRPr lang="es-CL" sz="2200" dirty="0">
              <a:ea typeface="ＭＳ Ｐゴシック" panose="020B0600070205080204" pitchFamily="34" charset="-128"/>
            </a:endParaRPr>
          </a:p>
          <a:p>
            <a:pPr marL="342900" indent="-342900">
              <a:buFont typeface="Wingdings" panose="05000000000000000000" pitchFamily="2" charset="2"/>
              <a:buChar char="ü"/>
            </a:pPr>
            <a:r>
              <a:rPr lang="es-CL" sz="2200" dirty="0">
                <a:ea typeface="ＭＳ Ｐゴシック" panose="020B0600070205080204" pitchFamily="34" charset="-128"/>
              </a:rPr>
              <a:t>Forma designación comisiones.</a:t>
            </a:r>
          </a:p>
          <a:p>
            <a:pPr marL="342900" indent="-342900">
              <a:buFont typeface="Wingdings" panose="05000000000000000000" pitchFamily="2" charset="2"/>
              <a:buChar char="ü"/>
            </a:pPr>
            <a:r>
              <a:rPr lang="es-CL" sz="2200" dirty="0">
                <a:ea typeface="ＭＳ Ｐゴシック" panose="020B0600070205080204" pitchFamily="34" charset="-128"/>
              </a:rPr>
              <a:t>Medidas a aplicar en caso de </a:t>
            </a:r>
            <a:r>
              <a:rPr lang="es-CL" sz="2200" dirty="0" smtClean="0">
                <a:ea typeface="ＭＳ Ｐゴシック" panose="020B0600070205080204" pitchFamily="34" charset="-128"/>
              </a:rPr>
              <a:t>incumplimiento.</a:t>
            </a:r>
            <a:endParaRPr lang="es-CL" sz="2200" dirty="0">
              <a:ea typeface="ＭＳ Ｐゴシック" panose="020B0600070205080204" pitchFamily="34" charset="-128"/>
            </a:endParaRPr>
          </a:p>
        </p:txBody>
      </p:sp>
    </p:spTree>
    <p:extLst>
      <p:ext uri="{BB962C8B-B14F-4D97-AF65-F5344CB8AC3E}">
        <p14:creationId xmlns:p14="http://schemas.microsoft.com/office/powerpoint/2010/main" val="2666231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CL" sz="3600" dirty="0" smtClean="0">
                <a:solidFill>
                  <a:srgbClr val="0071AF"/>
                </a:solidFill>
              </a:rPr>
              <a:t>Criterios de selección de las ofertas</a:t>
            </a:r>
            <a:r>
              <a:rPr lang="es-ES" dirty="0" smtClean="0">
                <a:solidFill>
                  <a:srgbClr val="0071AF"/>
                </a:solidFill>
              </a:rPr>
              <a:t>:</a:t>
            </a:r>
            <a:endParaRPr lang="es-ES" dirty="0">
              <a:solidFill>
                <a:srgbClr val="0071AF"/>
              </a:solidFill>
            </a:endParaRPr>
          </a:p>
        </p:txBody>
      </p:sp>
      <p:sp>
        <p:nvSpPr>
          <p:cNvPr id="4" name="Rectángulo 3"/>
          <p:cNvSpPr/>
          <p:nvPr/>
        </p:nvSpPr>
        <p:spPr>
          <a:xfrm>
            <a:off x="308359" y="1150888"/>
            <a:ext cx="8154318" cy="4832092"/>
          </a:xfrm>
          <a:prstGeom prst="rect">
            <a:avLst/>
          </a:prstGeom>
        </p:spPr>
        <p:txBody>
          <a:bodyPr wrap="square">
            <a:spAutoFit/>
          </a:bodyPr>
          <a:lstStyle/>
          <a:p>
            <a:pPr algn="just"/>
            <a:r>
              <a:rPr lang="es-CL" sz="2200" dirty="0" smtClean="0"/>
              <a:t>La comisión evaluadora debe considerar el principio de probidad administrativa y el deber </a:t>
            </a:r>
            <a:r>
              <a:rPr lang="es-CL" sz="2200" dirty="0"/>
              <a:t>de </a:t>
            </a:r>
            <a:r>
              <a:rPr lang="es-CL" sz="2200" dirty="0" smtClean="0"/>
              <a:t>abstención:</a:t>
            </a:r>
            <a:endParaRPr lang="es-CL" sz="2200" dirty="0"/>
          </a:p>
          <a:p>
            <a:endParaRPr lang="es-CL" sz="2200" dirty="0" smtClean="0"/>
          </a:p>
          <a:p>
            <a:pPr marL="342900" lvl="0" indent="-342900" fontAlgn="base">
              <a:spcBef>
                <a:spcPct val="0"/>
              </a:spcBef>
              <a:spcAft>
                <a:spcPct val="0"/>
              </a:spcAft>
              <a:buFont typeface="Arial" panose="020B0604020202020204" pitchFamily="34" charset="0"/>
              <a:buChar char="•"/>
            </a:pPr>
            <a:r>
              <a:rPr lang="es-CL" sz="2200" dirty="0">
                <a:solidFill>
                  <a:prstClr val="black"/>
                </a:solidFill>
                <a:ea typeface="ＭＳ Ｐゴシック"/>
              </a:rPr>
              <a:t>Art. 8°de la CPR</a:t>
            </a:r>
          </a:p>
          <a:p>
            <a:pPr marL="342900" indent="-342900">
              <a:buFont typeface="Arial" panose="020B0604020202020204" pitchFamily="34" charset="0"/>
              <a:buChar char="•"/>
            </a:pPr>
            <a:r>
              <a:rPr lang="es-CL" sz="2200" dirty="0">
                <a:solidFill>
                  <a:prstClr val="black"/>
                </a:solidFill>
                <a:ea typeface="ＭＳ Ｐゴシック"/>
              </a:rPr>
              <a:t>Arts. 52 y 53 de la ley </a:t>
            </a:r>
            <a:r>
              <a:rPr lang="es-CL" sz="2200" dirty="0"/>
              <a:t>N°18.575</a:t>
            </a:r>
          </a:p>
          <a:p>
            <a:pPr marL="342900" indent="-342900">
              <a:buFont typeface="Arial" panose="020B0604020202020204" pitchFamily="34" charset="0"/>
              <a:buChar char="•"/>
            </a:pPr>
            <a:r>
              <a:rPr lang="es-CL" sz="2200" dirty="0" smtClean="0"/>
              <a:t>Art</a:t>
            </a:r>
            <a:r>
              <a:rPr lang="es-CL" sz="2200" dirty="0"/>
              <a:t>. 62, N°6 de la ley N°18.575</a:t>
            </a:r>
          </a:p>
          <a:p>
            <a:pPr marL="342900" indent="-342900">
              <a:buFont typeface="Arial" panose="020B0604020202020204" pitchFamily="34" charset="0"/>
              <a:buChar char="•"/>
            </a:pPr>
            <a:r>
              <a:rPr lang="es-CL" sz="2200" dirty="0">
                <a:solidFill>
                  <a:prstClr val="black"/>
                </a:solidFill>
                <a:ea typeface="ＭＳ Ｐゴシック"/>
              </a:rPr>
              <a:t>Art. 12 de la ley </a:t>
            </a:r>
            <a:r>
              <a:rPr lang="es-CL" sz="2200" dirty="0" smtClean="0"/>
              <a:t>N°19.880</a:t>
            </a:r>
            <a:endParaRPr lang="es-CL" sz="2200" dirty="0"/>
          </a:p>
          <a:p>
            <a:pPr marL="342900" indent="-342900" fontAlgn="base">
              <a:spcBef>
                <a:spcPct val="0"/>
              </a:spcBef>
              <a:spcAft>
                <a:spcPct val="0"/>
              </a:spcAft>
              <a:buFont typeface="Arial" panose="020B0604020202020204" pitchFamily="34" charset="0"/>
              <a:buChar char="•"/>
            </a:pPr>
            <a:r>
              <a:rPr lang="es-CL" sz="2200" dirty="0" smtClean="0">
                <a:solidFill>
                  <a:prstClr val="black"/>
                </a:solidFill>
                <a:ea typeface="ＭＳ Ｐゴシック"/>
              </a:rPr>
              <a:t>Arts. </a:t>
            </a:r>
            <a:r>
              <a:rPr lang="es-CL" sz="2200" dirty="0">
                <a:solidFill>
                  <a:prstClr val="black"/>
                </a:solidFill>
                <a:ea typeface="ＭＳ Ｐゴシック"/>
              </a:rPr>
              <a:t>37 </a:t>
            </a:r>
            <a:r>
              <a:rPr lang="es-CL" sz="2200" dirty="0" smtClean="0">
                <a:solidFill>
                  <a:prstClr val="black"/>
                </a:solidFill>
                <a:ea typeface="ＭＳ Ｐゴシック"/>
              </a:rPr>
              <a:t>y 6 bis del </a:t>
            </a:r>
            <a:r>
              <a:rPr lang="es-CL" sz="2200" dirty="0">
                <a:solidFill>
                  <a:prstClr val="black"/>
                </a:solidFill>
                <a:ea typeface="ＭＳ Ｐゴシック"/>
              </a:rPr>
              <a:t>decreto </a:t>
            </a:r>
            <a:r>
              <a:rPr lang="es-CL" sz="2200" dirty="0" smtClean="0"/>
              <a:t>N°250</a:t>
            </a:r>
            <a:r>
              <a:rPr lang="es-CL" sz="2200" dirty="0" smtClean="0">
                <a:solidFill>
                  <a:prstClr val="black"/>
                </a:solidFill>
                <a:ea typeface="ＭＳ Ｐゴシック"/>
              </a:rPr>
              <a:t>, </a:t>
            </a:r>
            <a:r>
              <a:rPr lang="es-CL" sz="2200" dirty="0">
                <a:solidFill>
                  <a:prstClr val="black"/>
                </a:solidFill>
                <a:ea typeface="ＭＳ Ｐゴシック"/>
              </a:rPr>
              <a:t>de 2004</a:t>
            </a:r>
          </a:p>
          <a:p>
            <a:endParaRPr lang="es-CL" sz="2200" dirty="0" smtClean="0"/>
          </a:p>
          <a:p>
            <a:pPr algn="just"/>
            <a:r>
              <a:rPr lang="es-CL" sz="2200" dirty="0" smtClean="0"/>
              <a:t>“Los funcionarios </a:t>
            </a:r>
            <a:r>
              <a:rPr lang="es-CL" sz="2200" dirty="0"/>
              <a:t>públicos que integren las comisiones </a:t>
            </a:r>
            <a:r>
              <a:rPr lang="es-CL" sz="2200" dirty="0">
                <a:solidFill>
                  <a:srgbClr val="FF0000"/>
                </a:solidFill>
              </a:rPr>
              <a:t>evaluadoras no pueden tener conflictos de interés</a:t>
            </a:r>
            <a:r>
              <a:rPr lang="es-CL" sz="2200" dirty="0"/>
              <a:t>, pues la evaluación de las propuestas debe realizarse de manera objetiva y transparente, respetando la igualdad de los oferentes y la estricta sujeción a las </a:t>
            </a:r>
            <a:r>
              <a:rPr lang="es-CL" sz="2200" dirty="0" smtClean="0"/>
              <a:t>bases” (dictamen </a:t>
            </a:r>
            <a:r>
              <a:rPr lang="es-CL" sz="2200" dirty="0"/>
              <a:t>N° 305, de </a:t>
            </a:r>
            <a:r>
              <a:rPr lang="es-CL" sz="2200" dirty="0" smtClean="0"/>
              <a:t>2016)</a:t>
            </a:r>
            <a:endParaRPr lang="es-CL" sz="22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202" y="1841098"/>
            <a:ext cx="2276475" cy="2009775"/>
          </a:xfrm>
          <a:prstGeom prst="rect">
            <a:avLst/>
          </a:prstGeom>
        </p:spPr>
      </p:pic>
    </p:spTree>
    <p:extLst>
      <p:ext uri="{BB962C8B-B14F-4D97-AF65-F5344CB8AC3E}">
        <p14:creationId xmlns:p14="http://schemas.microsoft.com/office/powerpoint/2010/main" val="3528105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457200" y="56177"/>
            <a:ext cx="8229600" cy="943913"/>
          </a:xfrm>
        </p:spPr>
        <p:txBody>
          <a:bodyPr>
            <a:noAutofit/>
          </a:bodyPr>
          <a:lstStyle/>
          <a:p>
            <a:pPr algn="l"/>
            <a:r>
              <a:rPr lang="es-ES" sz="2800" dirty="0">
                <a:solidFill>
                  <a:srgbClr val="0071AF"/>
                </a:solidFill>
              </a:rPr>
              <a:t>Introducción y antecedentes generales de la normativa.</a:t>
            </a:r>
          </a:p>
        </p:txBody>
      </p:sp>
      <p:sp>
        <p:nvSpPr>
          <p:cNvPr id="4" name="Marcador de contenido 3"/>
          <p:cNvSpPr>
            <a:spLocks noGrp="1"/>
          </p:cNvSpPr>
          <p:nvPr>
            <p:ph idx="1"/>
          </p:nvPr>
        </p:nvSpPr>
        <p:spPr>
          <a:xfrm>
            <a:off x="457200" y="1600200"/>
            <a:ext cx="8229600" cy="4525963"/>
          </a:xfrm>
        </p:spPr>
        <p:txBody>
          <a:bodyPr>
            <a:normAutofit lnSpcReduction="10000"/>
          </a:bodyPr>
          <a:lstStyle/>
          <a:p>
            <a:pPr marL="0" indent="0">
              <a:buNone/>
            </a:pPr>
            <a:r>
              <a:rPr lang="es-ES" sz="2400" b="1" dirty="0" smtClean="0">
                <a:solidFill>
                  <a:srgbClr val="0071AF"/>
                </a:solidFill>
              </a:rPr>
              <a:t>Tabla:</a:t>
            </a:r>
            <a:endParaRPr lang="es-CL" sz="2200" b="1" dirty="0" smtClean="0"/>
          </a:p>
          <a:p>
            <a:pPr marL="0" indent="0" algn="just">
              <a:buNone/>
            </a:pPr>
            <a:r>
              <a:rPr lang="es-CL" sz="2200" dirty="0" smtClean="0"/>
              <a:t>1.- Contexto </a:t>
            </a:r>
            <a:r>
              <a:rPr lang="es-CL" sz="2200" dirty="0"/>
              <a:t>en el que se generó la ley N° 19.886 y su </a:t>
            </a:r>
            <a:r>
              <a:rPr lang="es-CL" sz="2200" dirty="0" smtClean="0"/>
              <a:t>reglamento, Decreto N°250, de 2004, del Ministerio de Hacienda. Objetivos.</a:t>
            </a:r>
          </a:p>
          <a:p>
            <a:pPr marL="0" indent="0" algn="just">
              <a:buNone/>
            </a:pPr>
            <a:endParaRPr lang="es-CL" sz="2200" dirty="0"/>
          </a:p>
          <a:p>
            <a:pPr marL="0" indent="0" algn="just">
              <a:buNone/>
            </a:pPr>
            <a:r>
              <a:rPr lang="es-CL" sz="2200" dirty="0" smtClean="0"/>
              <a:t>2.- Ámbito </a:t>
            </a:r>
            <a:r>
              <a:rPr lang="es-CL" sz="2200" dirty="0"/>
              <a:t>de aplicación de la ley. </a:t>
            </a:r>
          </a:p>
          <a:p>
            <a:pPr marL="0" indent="0" algn="just">
              <a:buNone/>
            </a:pPr>
            <a:r>
              <a:rPr lang="es-CL" sz="2200" dirty="0" smtClean="0"/>
              <a:t>	2.1. A </a:t>
            </a:r>
            <a:r>
              <a:rPr lang="es-CL" sz="2200" dirty="0"/>
              <a:t>qué órganos de la Administración. </a:t>
            </a:r>
          </a:p>
          <a:p>
            <a:pPr marL="0" indent="0" algn="just">
              <a:buNone/>
            </a:pPr>
            <a:r>
              <a:rPr lang="es-CL" sz="2200" dirty="0" smtClean="0"/>
              <a:t>	2.2. A </a:t>
            </a:r>
            <a:r>
              <a:rPr lang="es-CL" sz="2200" dirty="0"/>
              <a:t>qué clase de contratos. </a:t>
            </a:r>
            <a:endParaRPr lang="es-CL" sz="2200" dirty="0" smtClean="0"/>
          </a:p>
          <a:p>
            <a:pPr marL="0" indent="0" algn="just">
              <a:buNone/>
            </a:pPr>
            <a:r>
              <a:rPr lang="es-CL" sz="2200" dirty="0" smtClean="0"/>
              <a:t>	2.3. Exclusiones</a:t>
            </a:r>
            <a:r>
              <a:rPr lang="es-CL" sz="2200" dirty="0"/>
              <a:t>. </a:t>
            </a:r>
            <a:endParaRPr lang="es-CL" sz="2200" dirty="0" smtClean="0"/>
          </a:p>
          <a:p>
            <a:pPr marL="0" indent="0" algn="just">
              <a:buNone/>
            </a:pPr>
            <a:endParaRPr lang="es-CL" sz="2200" dirty="0"/>
          </a:p>
          <a:p>
            <a:pPr marL="0" indent="0" algn="just">
              <a:buNone/>
            </a:pPr>
            <a:r>
              <a:rPr lang="es-CL" sz="2200" dirty="0" smtClean="0"/>
              <a:t>3.- Requisitos </a:t>
            </a:r>
            <a:r>
              <a:rPr lang="es-CL" sz="2200" dirty="0"/>
              <a:t>para </a:t>
            </a:r>
            <a:r>
              <a:rPr lang="es-CL" sz="2200" dirty="0" smtClean="0"/>
              <a:t>ofertar.</a:t>
            </a:r>
          </a:p>
          <a:p>
            <a:pPr marL="0" indent="0" algn="just">
              <a:buNone/>
            </a:pPr>
            <a:endParaRPr lang="es-CL" sz="2200" dirty="0"/>
          </a:p>
          <a:p>
            <a:pPr marL="0" indent="0" algn="just">
              <a:buNone/>
            </a:pPr>
            <a:r>
              <a:rPr lang="es-CL" sz="2200" dirty="0" smtClean="0"/>
              <a:t>4.- Inhabilidades </a:t>
            </a:r>
            <a:r>
              <a:rPr lang="es-CL" sz="2200" dirty="0"/>
              <a:t>(para ofertar y contratar).</a:t>
            </a:r>
          </a:p>
        </p:txBody>
      </p:sp>
      <p:pic>
        <p:nvPicPr>
          <p:cNvPr id="5" name="Imagen 4"/>
          <p:cNvPicPr>
            <a:picLocks noChangeAspect="1"/>
          </p:cNvPicPr>
          <p:nvPr/>
        </p:nvPicPr>
        <p:blipFill>
          <a:blip r:embed="rId4"/>
          <a:stretch>
            <a:fillRect/>
          </a:stretch>
        </p:blipFill>
        <p:spPr>
          <a:xfrm>
            <a:off x="6249431" y="2748077"/>
            <a:ext cx="2209800" cy="2066925"/>
          </a:xfrm>
          <a:prstGeom prst="rect">
            <a:avLst/>
          </a:prstGeom>
        </p:spPr>
      </p:pic>
    </p:spTree>
    <p:extLst>
      <p:ext uri="{BB962C8B-B14F-4D97-AF65-F5344CB8AC3E}">
        <p14:creationId xmlns:p14="http://schemas.microsoft.com/office/powerpoint/2010/main" val="3286164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419627" cy="1803747"/>
          </a:xfrm>
        </p:spPr>
        <p:txBody>
          <a:bodyPr>
            <a:noAutofit/>
          </a:bodyPr>
          <a:lstStyle/>
          <a:p>
            <a:pPr algn="l">
              <a:lnSpc>
                <a:spcPct val="80000"/>
              </a:lnSpc>
            </a:pPr>
            <a:r>
              <a:rPr lang="es-ES" dirty="0" smtClean="0">
                <a:solidFill>
                  <a:srgbClr val="0071AF"/>
                </a:solidFill>
              </a:rPr>
              <a:t>Contenido 5: Ejecución del</a:t>
            </a:r>
            <a:br>
              <a:rPr lang="es-ES" dirty="0" smtClean="0">
                <a:solidFill>
                  <a:srgbClr val="0071AF"/>
                </a:solidFill>
              </a:rPr>
            </a:br>
            <a:r>
              <a:rPr lang="es-ES" dirty="0" smtClean="0">
                <a:solidFill>
                  <a:srgbClr val="0071AF"/>
                </a:solidFill>
              </a:rPr>
              <a:t>Contrato</a:t>
            </a:r>
            <a:endParaRPr lang="es-ES" dirty="0">
              <a:solidFill>
                <a:srgbClr val="0071AF"/>
              </a:solidFill>
            </a:endParaRPr>
          </a:p>
        </p:txBody>
      </p:sp>
    </p:spTree>
    <p:extLst>
      <p:ext uri="{BB962C8B-B14F-4D97-AF65-F5344CB8AC3E}">
        <p14:creationId xmlns:p14="http://schemas.microsoft.com/office/powerpoint/2010/main" val="2787220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Imagen 2"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4" name="Título 1"/>
          <p:cNvSpPr>
            <a:spLocks noGrp="1"/>
          </p:cNvSpPr>
          <p:nvPr>
            <p:ph type="title"/>
          </p:nvPr>
        </p:nvSpPr>
        <p:spPr>
          <a:xfrm>
            <a:off x="233077" y="33958"/>
            <a:ext cx="8229600" cy="869613"/>
          </a:xfrm>
        </p:spPr>
        <p:txBody>
          <a:bodyPr/>
          <a:lstStyle/>
          <a:p>
            <a:pPr algn="l"/>
            <a:r>
              <a:rPr lang="es-ES" dirty="0" smtClean="0">
                <a:solidFill>
                  <a:srgbClr val="0071AF"/>
                </a:solidFill>
              </a:rPr>
              <a:t>Ejecución del Contrato</a:t>
            </a:r>
            <a:endParaRPr lang="es-ES" dirty="0">
              <a:solidFill>
                <a:srgbClr val="0071AF"/>
              </a:solidFill>
            </a:endParaRPr>
          </a:p>
        </p:txBody>
      </p:sp>
      <p:sp>
        <p:nvSpPr>
          <p:cNvPr id="5" name="Rectángulo 4"/>
          <p:cNvSpPr/>
          <p:nvPr/>
        </p:nvSpPr>
        <p:spPr>
          <a:xfrm>
            <a:off x="438411" y="1252603"/>
            <a:ext cx="8329066" cy="2893100"/>
          </a:xfrm>
          <a:prstGeom prst="rect">
            <a:avLst/>
          </a:prstGeom>
        </p:spPr>
        <p:txBody>
          <a:bodyPr wrap="square">
            <a:spAutoFit/>
          </a:bodyPr>
          <a:lstStyle/>
          <a:p>
            <a:r>
              <a:rPr lang="es-CL" altLang="es-ES_tradnl" sz="2800" dirty="0" smtClean="0">
                <a:solidFill>
                  <a:schemeClr val="accent1"/>
                </a:solidFill>
              </a:rPr>
              <a:t>Tabla:</a:t>
            </a:r>
          </a:p>
          <a:p>
            <a:endParaRPr lang="es-CL" altLang="es-ES_tradnl" sz="2200" dirty="0"/>
          </a:p>
          <a:p>
            <a:pPr marL="914400" lvl="1" indent="-457200">
              <a:buFont typeface="+mj-lt"/>
              <a:buAutoNum type="arabicPeriod"/>
            </a:pPr>
            <a:r>
              <a:rPr lang="es-CL" altLang="es-ES_tradnl" sz="2200" dirty="0" smtClean="0"/>
              <a:t>De las Garantías.</a:t>
            </a:r>
            <a:endParaRPr lang="es-CL" altLang="es-ES_tradnl" sz="2200" dirty="0"/>
          </a:p>
          <a:p>
            <a:pPr marL="914400" lvl="1" indent="-457200">
              <a:buFont typeface="+mj-lt"/>
              <a:buAutoNum type="arabicPeriod"/>
            </a:pPr>
            <a:r>
              <a:rPr lang="es-CL" altLang="es-ES_tradnl" sz="2200" dirty="0" smtClean="0"/>
              <a:t>De los Pagos.</a:t>
            </a:r>
            <a:endParaRPr lang="es-CL" altLang="es-ES_tradnl" sz="2200" dirty="0"/>
          </a:p>
          <a:p>
            <a:pPr marL="914400" lvl="1" indent="-457200">
              <a:buFont typeface="+mj-lt"/>
              <a:buAutoNum type="arabicPeriod"/>
            </a:pPr>
            <a:r>
              <a:rPr lang="es-CL" altLang="es-ES_tradnl" sz="2200" dirty="0" smtClean="0"/>
              <a:t>Del Incumplimiento Contractual.</a:t>
            </a:r>
          </a:p>
          <a:p>
            <a:pPr marL="1371600" lvl="2" indent="-457200">
              <a:buFont typeface="Courier New" panose="02070309020205020404" pitchFamily="49" charset="0"/>
              <a:buChar char="o"/>
            </a:pPr>
            <a:r>
              <a:rPr lang="es-CL" altLang="es-ES_tradnl" sz="2200" dirty="0" smtClean="0"/>
              <a:t>Multas</a:t>
            </a:r>
          </a:p>
          <a:p>
            <a:pPr marL="1371600" lvl="2" indent="-457200">
              <a:buFont typeface="Courier New" panose="02070309020205020404" pitchFamily="49" charset="0"/>
              <a:buChar char="o"/>
            </a:pPr>
            <a:r>
              <a:rPr lang="es-CL" altLang="es-ES_tradnl" sz="2200" dirty="0" smtClean="0"/>
              <a:t>Término Anticipado</a:t>
            </a:r>
            <a:endParaRPr lang="es-CL" altLang="es-ES_tradnl" sz="2200" dirty="0"/>
          </a:p>
          <a:p>
            <a:pPr marL="914400" lvl="1" indent="-457200">
              <a:buFont typeface="+mj-lt"/>
              <a:buAutoNum type="arabicPeriod"/>
            </a:pPr>
            <a:r>
              <a:rPr lang="es-CL" altLang="es-ES_tradnl" sz="2200" dirty="0" smtClean="0"/>
              <a:t>De la Renovación. </a:t>
            </a:r>
            <a:endParaRPr lang="es-ES" altLang="es-ES_tradnl" sz="2200"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5997" y="2422456"/>
            <a:ext cx="3233305" cy="3233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54263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ES" dirty="0" smtClean="0">
                <a:solidFill>
                  <a:srgbClr val="0071AF"/>
                </a:solidFill>
              </a:rPr>
              <a:t>1. De las Garantías</a:t>
            </a:r>
            <a:endParaRPr lang="es-ES" dirty="0">
              <a:solidFill>
                <a:srgbClr val="0071AF"/>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303" y="-57514"/>
            <a:ext cx="2707574" cy="1310117"/>
          </a:xfrm>
          <a:prstGeom prst="rect">
            <a:avLst/>
          </a:prstGeom>
        </p:spPr>
      </p:pic>
      <p:sp>
        <p:nvSpPr>
          <p:cNvPr id="4" name="Rectángulo 3"/>
          <p:cNvSpPr/>
          <p:nvPr/>
        </p:nvSpPr>
        <p:spPr>
          <a:xfrm>
            <a:off x="438411" y="1252603"/>
            <a:ext cx="8329066" cy="4832092"/>
          </a:xfrm>
          <a:prstGeom prst="rect">
            <a:avLst/>
          </a:prstGeom>
        </p:spPr>
        <p:txBody>
          <a:bodyPr wrap="square">
            <a:spAutoFit/>
          </a:bodyPr>
          <a:lstStyle/>
          <a:p>
            <a:pPr marL="457200" indent="-457200">
              <a:buAutoNum type="alphaLcParenR"/>
            </a:pPr>
            <a:r>
              <a:rPr lang="es-CL" altLang="es-ES_tradnl" sz="2200" b="1" dirty="0" smtClean="0"/>
              <a:t>De la </a:t>
            </a:r>
            <a:r>
              <a:rPr lang="es-CL" altLang="es-ES_tradnl" sz="2200" b="1" dirty="0" smtClean="0"/>
              <a:t>Garantía de seriedad:</a:t>
            </a:r>
            <a:endParaRPr lang="es-CL" altLang="es-ES_tradnl" sz="2200" b="1" dirty="0" smtClean="0"/>
          </a:p>
          <a:p>
            <a:endParaRPr lang="es-CL" altLang="es-ES_tradnl" sz="2200" dirty="0"/>
          </a:p>
          <a:p>
            <a:pPr marL="342900" indent="-342900" algn="just">
              <a:buFont typeface="Arial" panose="020B0604020202020204" pitchFamily="34" charset="0"/>
              <a:buChar char="•"/>
            </a:pPr>
            <a:r>
              <a:rPr lang="es-CL" altLang="es-ES_tradnl" sz="2200" dirty="0" smtClean="0"/>
              <a:t>Adjudicatario debe entregar una caución</a:t>
            </a:r>
            <a:r>
              <a:rPr lang="es-CL" altLang="es-ES_tradnl" sz="2200" dirty="0" smtClean="0"/>
              <a:t>.</a:t>
            </a:r>
          </a:p>
          <a:p>
            <a:pPr marL="342900" indent="-342900" algn="just">
              <a:buFont typeface="Arial" panose="020B0604020202020204" pitchFamily="34" charset="0"/>
              <a:buChar char="•"/>
            </a:pPr>
            <a:endParaRPr lang="es-CL" altLang="es-ES_tradnl" sz="2200" dirty="0" smtClean="0"/>
          </a:p>
          <a:p>
            <a:pPr marL="342900" indent="-342900" algn="just">
              <a:buFont typeface="Arial" panose="020B0604020202020204" pitchFamily="34" charset="0"/>
              <a:buChar char="•"/>
            </a:pPr>
            <a:r>
              <a:rPr lang="es-CL" altLang="es-ES_tradnl" sz="2200" dirty="0" smtClean="0"/>
              <a:t>Se </a:t>
            </a:r>
            <a:r>
              <a:rPr lang="es-CL" altLang="es-ES_tradnl" sz="2200" dirty="0"/>
              <a:t>podrá entregar </a:t>
            </a:r>
            <a:r>
              <a:rPr lang="es-CL" altLang="es-ES_tradnl" sz="2200" dirty="0" smtClean="0"/>
              <a:t>en </a:t>
            </a:r>
            <a:r>
              <a:rPr lang="es-CL" altLang="es-ES_tradnl" sz="2200" dirty="0"/>
              <a:t>forma física o electrónica</a:t>
            </a:r>
            <a:r>
              <a:rPr lang="es-CL" altLang="es-ES_tradnl" sz="2200" dirty="0" smtClean="0"/>
              <a:t>.</a:t>
            </a:r>
          </a:p>
          <a:p>
            <a:pPr marL="342900" indent="-342900" algn="just">
              <a:buFont typeface="Arial" panose="020B0604020202020204" pitchFamily="34" charset="0"/>
              <a:buChar char="•"/>
            </a:pPr>
            <a:endParaRPr lang="es-CL" altLang="es-ES_tradnl" sz="2200" dirty="0"/>
          </a:p>
          <a:p>
            <a:pPr marL="342900" indent="-342900" algn="just">
              <a:buFont typeface="Arial" panose="020B0604020202020204" pitchFamily="34" charset="0"/>
              <a:buChar char="•"/>
            </a:pPr>
            <a:r>
              <a:rPr lang="es-CL" altLang="es-ES_tradnl" sz="2200" dirty="0" smtClean="0"/>
              <a:t>Debe </a:t>
            </a:r>
            <a:r>
              <a:rPr lang="es-CL" altLang="es-ES_tradnl" sz="2200" dirty="0"/>
              <a:t>ser pagadera a la vista y tener el carácter de irrevocable</a:t>
            </a:r>
            <a:r>
              <a:rPr lang="es-CL" altLang="es-ES_tradnl" sz="2200" dirty="0" smtClean="0"/>
              <a:t>.</a:t>
            </a:r>
          </a:p>
          <a:p>
            <a:pPr marL="342900" indent="-342900" algn="just">
              <a:buFont typeface="Arial" panose="020B0604020202020204" pitchFamily="34" charset="0"/>
              <a:buChar char="•"/>
            </a:pPr>
            <a:endParaRPr lang="es-CL" altLang="es-ES_tradnl" sz="2200" dirty="0"/>
          </a:p>
          <a:p>
            <a:pPr marL="342900" indent="-342900" algn="just">
              <a:buFont typeface="Arial" panose="020B0604020202020204" pitchFamily="34" charset="0"/>
              <a:buChar char="•"/>
            </a:pPr>
            <a:r>
              <a:rPr lang="es-CL" altLang="es-ES_tradnl" sz="2200" dirty="0"/>
              <a:t>Es obligatoria en las contrataciones superiores a </a:t>
            </a:r>
            <a:r>
              <a:rPr lang="es-CL" altLang="es-ES_tradnl" sz="2200" dirty="0" smtClean="0"/>
              <a:t>2.000 </a:t>
            </a:r>
            <a:r>
              <a:rPr lang="es-CL" altLang="es-ES_tradnl" sz="2200" dirty="0"/>
              <a:t>U.T.M. </a:t>
            </a:r>
            <a:endParaRPr lang="es-CL" altLang="es-ES_tradnl" sz="2200" dirty="0" smtClean="0"/>
          </a:p>
          <a:p>
            <a:pPr algn="just"/>
            <a:r>
              <a:rPr lang="es-CL" altLang="es-ES_tradnl" sz="2200" dirty="0" smtClean="0"/>
              <a:t> </a:t>
            </a:r>
            <a:endParaRPr lang="es-CL" altLang="es-ES_tradnl" sz="2200" dirty="0" smtClean="0"/>
          </a:p>
          <a:p>
            <a:pPr marL="342900" indent="-342900" algn="just">
              <a:buFont typeface="Arial" panose="020B0604020202020204" pitchFamily="34" charset="0"/>
              <a:buChar char="•"/>
            </a:pPr>
            <a:r>
              <a:rPr lang="es-CL" altLang="es-ES_tradnl" sz="2200" dirty="0" smtClean="0"/>
              <a:t>La vigencia no debe ser inferior </a:t>
            </a:r>
            <a:r>
              <a:rPr lang="es-CL" altLang="es-ES_tradnl" sz="2200" dirty="0" smtClean="0"/>
              <a:t>al tiempo de entrega de la </a:t>
            </a:r>
            <a:r>
              <a:rPr lang="es-CL" altLang="es-ES_tradnl" sz="2200" dirty="0" err="1" smtClean="0"/>
              <a:t>garantia</a:t>
            </a:r>
            <a:r>
              <a:rPr lang="es-CL" altLang="es-ES_tradnl" sz="2200" dirty="0" smtClean="0"/>
              <a:t> de seriedad.</a:t>
            </a:r>
            <a:endParaRPr lang="es-CL" altLang="es-ES_tradnl" sz="2200" dirty="0" smtClean="0"/>
          </a:p>
          <a:p>
            <a:pPr algn="just"/>
            <a:endParaRPr lang="es-CL" altLang="es-ES_tradnl" sz="2200" dirty="0"/>
          </a:p>
          <a:p>
            <a:pPr algn="just"/>
            <a:r>
              <a:rPr lang="es-CL" altLang="es-ES_tradnl" sz="2200" dirty="0"/>
              <a:t>	</a:t>
            </a:r>
          </a:p>
        </p:txBody>
      </p:sp>
    </p:spTree>
    <p:extLst>
      <p:ext uri="{BB962C8B-B14F-4D97-AF65-F5344CB8AC3E}">
        <p14:creationId xmlns:p14="http://schemas.microsoft.com/office/powerpoint/2010/main" val="1700206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ES" dirty="0" smtClean="0">
                <a:solidFill>
                  <a:srgbClr val="0071AF"/>
                </a:solidFill>
              </a:rPr>
              <a:t>1. De las Garantías</a:t>
            </a:r>
            <a:endParaRPr lang="es-ES" dirty="0">
              <a:solidFill>
                <a:srgbClr val="0071AF"/>
              </a:solidFill>
            </a:endParaRP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303" y="-57514"/>
            <a:ext cx="2707574" cy="1310117"/>
          </a:xfrm>
          <a:prstGeom prst="rect">
            <a:avLst/>
          </a:prstGeom>
        </p:spPr>
      </p:pic>
      <p:sp>
        <p:nvSpPr>
          <p:cNvPr id="4" name="Rectángulo 3"/>
          <p:cNvSpPr/>
          <p:nvPr/>
        </p:nvSpPr>
        <p:spPr>
          <a:xfrm>
            <a:off x="438411" y="1252603"/>
            <a:ext cx="8329066" cy="5509200"/>
          </a:xfrm>
          <a:prstGeom prst="rect">
            <a:avLst/>
          </a:prstGeom>
        </p:spPr>
        <p:txBody>
          <a:bodyPr wrap="square">
            <a:spAutoFit/>
          </a:bodyPr>
          <a:lstStyle/>
          <a:p>
            <a:pPr marL="457200" indent="-457200">
              <a:buAutoNum type="alphaLcParenR"/>
            </a:pPr>
            <a:r>
              <a:rPr lang="es-CL" altLang="es-ES_tradnl" sz="2200" b="1" dirty="0" smtClean="0"/>
              <a:t>De la Garantía de Fiel y Oportuno Cumplimiento:</a:t>
            </a:r>
          </a:p>
          <a:p>
            <a:endParaRPr lang="es-CL" altLang="es-ES_tradnl" sz="2200" dirty="0"/>
          </a:p>
          <a:p>
            <a:pPr marL="342900" indent="-342900" algn="just">
              <a:buFont typeface="Arial" panose="020B0604020202020204" pitchFamily="34" charset="0"/>
              <a:buChar char="•"/>
            </a:pPr>
            <a:r>
              <a:rPr lang="es-CL" altLang="es-ES_tradnl" sz="2200" dirty="0" smtClean="0"/>
              <a:t>Adjudicatario debe entregar una caución.</a:t>
            </a:r>
          </a:p>
          <a:p>
            <a:pPr marL="342900" indent="-342900" algn="just">
              <a:buFont typeface="Arial" panose="020B0604020202020204" pitchFamily="34" charset="0"/>
              <a:buChar char="•"/>
            </a:pPr>
            <a:r>
              <a:rPr lang="es-CL" altLang="es-ES_tradnl" sz="2200" dirty="0" smtClean="0"/>
              <a:t>Se </a:t>
            </a:r>
            <a:r>
              <a:rPr lang="es-CL" altLang="es-ES_tradnl" sz="2200" dirty="0"/>
              <a:t>podrá entregar mediante uno o varios instrumentos financieros de igual naturaleza y en forma física o electrónica.</a:t>
            </a:r>
          </a:p>
          <a:p>
            <a:pPr marL="342900" indent="-342900" algn="just">
              <a:buFont typeface="Arial" panose="020B0604020202020204" pitchFamily="34" charset="0"/>
              <a:buChar char="•"/>
            </a:pPr>
            <a:r>
              <a:rPr lang="es-CL" altLang="es-ES_tradnl" sz="2200" dirty="0">
                <a:solidFill>
                  <a:srgbClr val="FF0000"/>
                </a:solidFill>
              </a:rPr>
              <a:t>No se pueden establecer restricciones a determinados </a:t>
            </a:r>
            <a:r>
              <a:rPr lang="es-CL" altLang="es-ES_tradnl" sz="2200" dirty="0" smtClean="0">
                <a:solidFill>
                  <a:srgbClr val="FF0000"/>
                </a:solidFill>
              </a:rPr>
              <a:t>instrumentos, sino cualquiera </a:t>
            </a:r>
            <a:r>
              <a:rPr lang="es-CL" altLang="es-ES_tradnl" sz="2200" dirty="0">
                <a:solidFill>
                  <a:srgbClr val="FF0000"/>
                </a:solidFill>
              </a:rPr>
              <a:t>que asegure </a:t>
            </a:r>
            <a:r>
              <a:rPr lang="es-CL" altLang="es-ES_tradnl" sz="2200" dirty="0" smtClean="0">
                <a:solidFill>
                  <a:srgbClr val="FF0000"/>
                </a:solidFill>
              </a:rPr>
              <a:t>el pago </a:t>
            </a:r>
            <a:r>
              <a:rPr lang="es-CL" altLang="es-ES_tradnl" sz="2200" dirty="0">
                <a:solidFill>
                  <a:srgbClr val="FF0000"/>
                </a:solidFill>
              </a:rPr>
              <a:t>de manera rápida y efectiva.</a:t>
            </a:r>
            <a:endParaRPr lang="es-CL" altLang="es-ES_tradnl" sz="2200" dirty="0" smtClean="0">
              <a:solidFill>
                <a:srgbClr val="FF0000"/>
              </a:solidFill>
            </a:endParaRPr>
          </a:p>
          <a:p>
            <a:pPr marL="342900" indent="-342900" algn="just">
              <a:buFont typeface="Arial" panose="020B0604020202020204" pitchFamily="34" charset="0"/>
              <a:buChar char="•"/>
            </a:pPr>
            <a:r>
              <a:rPr lang="es-CL" altLang="es-ES_tradnl" sz="2200" dirty="0" smtClean="0"/>
              <a:t>Debe </a:t>
            </a:r>
            <a:r>
              <a:rPr lang="es-CL" altLang="es-ES_tradnl" sz="2200" dirty="0"/>
              <a:t>ser pagadera a la vista y tener el carácter de irrevocable.</a:t>
            </a:r>
          </a:p>
          <a:p>
            <a:pPr marL="342900" indent="-342900" algn="just">
              <a:buFont typeface="Arial" panose="020B0604020202020204" pitchFamily="34" charset="0"/>
              <a:buChar char="•"/>
            </a:pPr>
            <a:r>
              <a:rPr lang="es-CL" altLang="es-ES_tradnl" sz="2200" dirty="0"/>
              <a:t>Es obligatoria en las contrataciones superiores a 1.000 U.T.M.  </a:t>
            </a:r>
            <a:endParaRPr lang="es-CL" altLang="es-ES_tradnl" sz="2200" dirty="0" smtClean="0"/>
          </a:p>
          <a:p>
            <a:pPr marL="342900" indent="-342900" algn="just">
              <a:buFont typeface="Arial" panose="020B0604020202020204" pitchFamily="34" charset="0"/>
              <a:buChar char="•"/>
            </a:pPr>
            <a:r>
              <a:rPr lang="es-CL" altLang="es-ES_tradnl" sz="2200" dirty="0" smtClean="0"/>
              <a:t>La vigencia no debe ser inferior a la duración </a:t>
            </a:r>
            <a:r>
              <a:rPr lang="es-CL" altLang="es-ES_tradnl" sz="2200" dirty="0"/>
              <a:t>del </a:t>
            </a:r>
            <a:r>
              <a:rPr lang="es-CL" altLang="es-ES_tradnl" sz="2200" dirty="0" smtClean="0"/>
              <a:t>contrato.</a:t>
            </a:r>
          </a:p>
          <a:p>
            <a:pPr marL="342900" indent="-342900" algn="just">
              <a:buFont typeface="Arial" panose="020B0604020202020204" pitchFamily="34" charset="0"/>
              <a:buChar char="•"/>
            </a:pPr>
            <a:r>
              <a:rPr lang="es-CL" altLang="es-ES_tradnl" sz="2200" dirty="0" smtClean="0"/>
              <a:t>En </a:t>
            </a:r>
            <a:r>
              <a:rPr lang="es-CL" altLang="es-ES_tradnl" sz="2200" dirty="0"/>
              <a:t>contrataciones de servicios </a:t>
            </a:r>
            <a:r>
              <a:rPr lang="es-CL" altLang="es-ES_tradnl" sz="2200" dirty="0" smtClean="0"/>
              <a:t>la vigencia no debe ser </a:t>
            </a:r>
            <a:r>
              <a:rPr lang="es-CL" altLang="es-ES_tradnl" sz="2200" dirty="0"/>
              <a:t>inferior a 60 días hábiles después de terminado el contrato.</a:t>
            </a:r>
          </a:p>
          <a:p>
            <a:pPr marL="342900" indent="-342900" algn="just">
              <a:buFont typeface="Arial" panose="020B0604020202020204" pitchFamily="34" charset="0"/>
              <a:buChar char="•"/>
            </a:pPr>
            <a:r>
              <a:rPr lang="es-CL" altLang="es-ES_tradnl" sz="2200" dirty="0"/>
              <a:t>Se entrega al momento de suscribir el contrato, salvo que las bases dispongan algo distinto.    </a:t>
            </a:r>
          </a:p>
          <a:p>
            <a:pPr algn="just"/>
            <a:endParaRPr lang="es-CL" altLang="es-ES_tradnl" sz="2200" dirty="0"/>
          </a:p>
          <a:p>
            <a:pPr algn="just"/>
            <a:r>
              <a:rPr lang="es-CL" altLang="es-ES_tradnl" sz="2200" dirty="0"/>
              <a:t>	</a:t>
            </a:r>
          </a:p>
        </p:txBody>
      </p:sp>
    </p:spTree>
    <p:extLst>
      <p:ext uri="{BB962C8B-B14F-4D97-AF65-F5344CB8AC3E}">
        <p14:creationId xmlns:p14="http://schemas.microsoft.com/office/powerpoint/2010/main" val="4010668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ES" dirty="0" smtClean="0">
                <a:solidFill>
                  <a:srgbClr val="0071AF"/>
                </a:solidFill>
              </a:rPr>
              <a:t>1. De las Garantías</a:t>
            </a:r>
            <a:endParaRPr lang="es-ES" dirty="0">
              <a:solidFill>
                <a:srgbClr val="0071AF"/>
              </a:solidFill>
            </a:endParaRPr>
          </a:p>
        </p:txBody>
      </p:sp>
      <p:pic>
        <p:nvPicPr>
          <p:cNvPr id="5" name="Imagen 4"/>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71632" y="1813685"/>
            <a:ext cx="4222344" cy="3593902"/>
          </a:xfrm>
          <a:prstGeom prst="ellipse">
            <a:avLst/>
          </a:prstGeom>
          <a:ln>
            <a:noFill/>
          </a:ln>
          <a:effectLst>
            <a:softEdge rad="112500"/>
          </a:effectLst>
        </p:spPr>
      </p:pic>
      <p:sp>
        <p:nvSpPr>
          <p:cNvPr id="4" name="Rectángulo 3"/>
          <p:cNvSpPr/>
          <p:nvPr/>
        </p:nvSpPr>
        <p:spPr>
          <a:xfrm>
            <a:off x="438411" y="1252603"/>
            <a:ext cx="8329066" cy="4154984"/>
          </a:xfrm>
          <a:prstGeom prst="rect">
            <a:avLst/>
          </a:prstGeom>
        </p:spPr>
        <p:txBody>
          <a:bodyPr wrap="square">
            <a:spAutoFit/>
          </a:bodyPr>
          <a:lstStyle/>
          <a:p>
            <a:r>
              <a:rPr lang="es-CL" altLang="es-ES_tradnl" sz="2200" b="1" dirty="0"/>
              <a:t>b</a:t>
            </a:r>
            <a:r>
              <a:rPr lang="es-CL" altLang="es-ES_tradnl" sz="2200" b="1" dirty="0" smtClean="0"/>
              <a:t>) De la Garantía por Anticipo:</a:t>
            </a:r>
          </a:p>
          <a:p>
            <a:endParaRPr lang="es-CL" altLang="es-ES_tradnl" sz="2200" dirty="0"/>
          </a:p>
          <a:p>
            <a:pPr algn="just"/>
            <a:r>
              <a:rPr lang="es-CL" altLang="es-ES_tradnl" sz="2200" dirty="0" smtClean="0"/>
              <a:t>Características </a:t>
            </a:r>
          </a:p>
          <a:p>
            <a:pPr algn="just"/>
            <a:endParaRPr lang="es-CL" altLang="es-ES_tradnl" sz="2200" dirty="0" smtClean="0"/>
          </a:p>
          <a:p>
            <a:pPr marL="342900" indent="-342900" algn="just">
              <a:buFont typeface="Wingdings" panose="05000000000000000000" pitchFamily="2" charset="2"/>
              <a:buChar char="ü"/>
            </a:pPr>
            <a:r>
              <a:rPr lang="es-CL" altLang="es-ES_tradnl" sz="2200" dirty="0" smtClean="0"/>
              <a:t>Si las bases lo permiten se exigirá una garantía por el 100% de los recursos anticipados.</a:t>
            </a:r>
          </a:p>
          <a:p>
            <a:pPr marL="342900" indent="-342900" algn="just">
              <a:buFont typeface="Wingdings" panose="05000000000000000000" pitchFamily="2" charset="2"/>
              <a:buChar char="ü"/>
            </a:pPr>
            <a:endParaRPr lang="es-CL" altLang="es-ES_tradnl" sz="2200" dirty="0" smtClean="0"/>
          </a:p>
          <a:p>
            <a:pPr marL="342900" indent="-342900" algn="just">
              <a:buFont typeface="Wingdings" panose="05000000000000000000" pitchFamily="2" charset="2"/>
              <a:buChar char="ü"/>
            </a:pPr>
            <a:r>
              <a:rPr lang="es-CL" altLang="es-ES_tradnl" sz="2200" dirty="0" smtClean="0"/>
              <a:t>Se permiten los mismos instrumentos establecidos para la garantía de cumplimiento.</a:t>
            </a:r>
          </a:p>
          <a:p>
            <a:pPr marL="342900" indent="-342900" algn="just">
              <a:buFont typeface="Wingdings" panose="05000000000000000000" pitchFamily="2" charset="2"/>
              <a:buChar char="ü"/>
            </a:pPr>
            <a:endParaRPr lang="es-CL" altLang="es-ES_tradnl" sz="2200" dirty="0" smtClean="0"/>
          </a:p>
          <a:p>
            <a:pPr marL="342900" indent="-342900" algn="just">
              <a:buFont typeface="Wingdings" panose="05000000000000000000" pitchFamily="2" charset="2"/>
              <a:buChar char="ü"/>
            </a:pPr>
            <a:r>
              <a:rPr lang="es-CL" altLang="es-ES_tradnl" sz="2200" dirty="0" smtClean="0"/>
              <a:t>Se devuelve dentro de los 10 días hábiles contados desde la recepción conforme de bienes y servicios por parte de la Entidad.    </a:t>
            </a:r>
          </a:p>
        </p:txBody>
      </p:sp>
    </p:spTree>
    <p:extLst>
      <p:ext uri="{BB962C8B-B14F-4D97-AF65-F5344CB8AC3E}">
        <p14:creationId xmlns:p14="http://schemas.microsoft.com/office/powerpoint/2010/main" val="2718551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ES" dirty="0">
                <a:solidFill>
                  <a:srgbClr val="0071AF"/>
                </a:solidFill>
              </a:rPr>
              <a:t>2</a:t>
            </a:r>
            <a:r>
              <a:rPr lang="es-ES" dirty="0" smtClean="0">
                <a:solidFill>
                  <a:srgbClr val="0071AF"/>
                </a:solidFill>
              </a:rPr>
              <a:t>. De los Pagos</a:t>
            </a:r>
            <a:endParaRPr lang="es-ES" dirty="0">
              <a:solidFill>
                <a:srgbClr val="0071AF"/>
              </a:solidFill>
            </a:endParaRPr>
          </a:p>
        </p:txBody>
      </p:sp>
      <p:sp>
        <p:nvSpPr>
          <p:cNvPr id="4" name="Rectángulo 3"/>
          <p:cNvSpPr/>
          <p:nvPr/>
        </p:nvSpPr>
        <p:spPr>
          <a:xfrm>
            <a:off x="438411" y="1252603"/>
            <a:ext cx="8329066" cy="2800767"/>
          </a:xfrm>
          <a:prstGeom prst="rect">
            <a:avLst/>
          </a:prstGeom>
        </p:spPr>
        <p:txBody>
          <a:bodyPr wrap="square">
            <a:spAutoFit/>
          </a:bodyPr>
          <a:lstStyle/>
          <a:p>
            <a:pPr marL="342900" indent="-342900" algn="just">
              <a:buFont typeface="Wingdings" panose="05000000000000000000" pitchFamily="2" charset="2"/>
              <a:buChar char="ü"/>
            </a:pPr>
            <a:r>
              <a:rPr lang="es-CL" altLang="es-ES_tradnl" sz="2200" dirty="0" smtClean="0"/>
              <a:t>Deberán efectuarse dentro de los 30 días corridos siguientes a la recepción de la factura o del respectivo instrumento tributario de cobro.    </a:t>
            </a:r>
          </a:p>
          <a:p>
            <a:pPr marL="342900" indent="-342900" algn="just">
              <a:buFont typeface="Wingdings" panose="05000000000000000000" pitchFamily="2" charset="2"/>
              <a:buChar char="ü"/>
            </a:pPr>
            <a:r>
              <a:rPr lang="es-CL" altLang="es-ES_tradnl" sz="2200" dirty="0" smtClean="0"/>
              <a:t>Siempre se requerirá, previo a los pagos, que la Entidad certifique la recepción conforme de los bienes o servicios.</a:t>
            </a:r>
          </a:p>
          <a:p>
            <a:pPr algn="just"/>
            <a:endParaRPr lang="es-CL" altLang="es-ES_tradnl" sz="2200" dirty="0"/>
          </a:p>
          <a:p>
            <a:pPr algn="just"/>
            <a:endParaRPr lang="es-CL" altLang="es-ES_tradnl" sz="2200" dirty="0" smtClean="0"/>
          </a:p>
          <a:p>
            <a:pPr algn="just"/>
            <a:endParaRPr lang="es-CL" altLang="es-ES_tradnl" sz="22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058" y="3167742"/>
            <a:ext cx="5971329" cy="2995552"/>
          </a:xfrm>
          <a:prstGeom prst="rect">
            <a:avLst/>
          </a:prstGeom>
        </p:spPr>
      </p:pic>
    </p:spTree>
    <p:extLst>
      <p:ext uri="{BB962C8B-B14F-4D97-AF65-F5344CB8AC3E}">
        <p14:creationId xmlns:p14="http://schemas.microsoft.com/office/powerpoint/2010/main" val="1672275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27180" y="4699000"/>
            <a:ext cx="3603393" cy="1961214"/>
          </a:xfrm>
          <a:prstGeom prst="rect">
            <a:avLst/>
          </a:prstGeom>
        </p:spPr>
      </p:pic>
      <p:pic>
        <p:nvPicPr>
          <p:cNvPr id="2" name="Imagen 1" descr="HOJA PP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ES" dirty="0" smtClean="0">
                <a:solidFill>
                  <a:srgbClr val="0071AF"/>
                </a:solidFill>
              </a:rPr>
              <a:t>3. Del Incumplimiento Contractual</a:t>
            </a:r>
            <a:endParaRPr lang="es-ES" dirty="0">
              <a:solidFill>
                <a:srgbClr val="0071AF"/>
              </a:solidFill>
            </a:endParaRPr>
          </a:p>
        </p:txBody>
      </p:sp>
      <p:sp>
        <p:nvSpPr>
          <p:cNvPr id="4" name="Rectángulo 3"/>
          <p:cNvSpPr/>
          <p:nvPr/>
        </p:nvSpPr>
        <p:spPr>
          <a:xfrm>
            <a:off x="438411" y="1252603"/>
            <a:ext cx="8329066" cy="3816429"/>
          </a:xfrm>
          <a:prstGeom prst="rect">
            <a:avLst/>
          </a:prstGeom>
        </p:spPr>
        <p:txBody>
          <a:bodyPr wrap="square">
            <a:spAutoFit/>
          </a:bodyPr>
          <a:lstStyle/>
          <a:p>
            <a:pPr marL="342900" indent="-342900" algn="just">
              <a:buFont typeface="Wingdings" panose="05000000000000000000" pitchFamily="2" charset="2"/>
              <a:buChar char="ü"/>
            </a:pPr>
            <a:r>
              <a:rPr lang="es-CL" altLang="es-ES_tradnl" sz="2200" dirty="0" smtClean="0"/>
              <a:t>En caso de incumplimiento por parte de los proveedores: </a:t>
            </a:r>
          </a:p>
          <a:p>
            <a:pPr marL="800100" lvl="1" indent="-342900" algn="just">
              <a:buFont typeface="Courier New" panose="02070309020205020404" pitchFamily="49" charset="0"/>
              <a:buChar char="o"/>
            </a:pPr>
            <a:r>
              <a:rPr lang="es-CL" altLang="es-ES_tradnl" sz="2200" dirty="0" smtClean="0"/>
              <a:t>Multas. </a:t>
            </a:r>
          </a:p>
          <a:p>
            <a:pPr marL="800100" lvl="1" indent="-342900" algn="just">
              <a:buFont typeface="Courier New" panose="02070309020205020404" pitchFamily="49" charset="0"/>
              <a:buChar char="o"/>
            </a:pPr>
            <a:r>
              <a:rPr lang="es-CL" altLang="es-ES_tradnl" sz="2200" dirty="0" smtClean="0"/>
              <a:t>Cobro de Garantía de Fiel Cumplimiento.</a:t>
            </a:r>
          </a:p>
          <a:p>
            <a:pPr marL="800100" lvl="1" indent="-342900" algn="just">
              <a:buFont typeface="Courier New" panose="02070309020205020404" pitchFamily="49" charset="0"/>
              <a:buChar char="o"/>
            </a:pPr>
            <a:r>
              <a:rPr lang="es-CL" altLang="es-ES_tradnl" sz="2200" dirty="0" smtClean="0"/>
              <a:t>Término Anticipado.</a:t>
            </a:r>
          </a:p>
          <a:p>
            <a:pPr algn="just"/>
            <a:endParaRPr lang="es-CL" altLang="es-ES_tradnl" sz="2200" dirty="0" smtClean="0"/>
          </a:p>
          <a:p>
            <a:pPr marL="342900" indent="-342900" algn="just">
              <a:buFont typeface="Wingdings" panose="05000000000000000000" pitchFamily="2" charset="2"/>
              <a:buChar char="ü"/>
            </a:pPr>
            <a:r>
              <a:rPr lang="es-CL" altLang="es-ES_tradnl" sz="2200" dirty="0"/>
              <a:t>Se deberán establecer en las bases.   </a:t>
            </a:r>
          </a:p>
          <a:p>
            <a:pPr marL="342900" indent="-342900" algn="just">
              <a:buFont typeface="Wingdings" panose="05000000000000000000" pitchFamily="2" charset="2"/>
              <a:buChar char="ü"/>
            </a:pPr>
            <a:r>
              <a:rPr lang="es-CL" altLang="es-ES_tradnl" sz="2200" dirty="0" smtClean="0"/>
              <a:t>Se deberá contemplar un procedimiento para su aplicación respetando los principios de </a:t>
            </a:r>
            <a:r>
              <a:rPr lang="es-CL" altLang="es-ES_tradnl" sz="2200" dirty="0" err="1" smtClean="0"/>
              <a:t>contradictoriedad</a:t>
            </a:r>
            <a:r>
              <a:rPr lang="es-CL" altLang="es-ES_tradnl" sz="2200" dirty="0" smtClean="0"/>
              <a:t> e </a:t>
            </a:r>
            <a:r>
              <a:rPr lang="es-CL" altLang="es-ES_tradnl" sz="2200" dirty="0" err="1" smtClean="0"/>
              <a:t>impugnabilidad</a:t>
            </a:r>
            <a:r>
              <a:rPr lang="es-CL" altLang="es-ES_tradnl" sz="2200" dirty="0" smtClean="0"/>
              <a:t>.</a:t>
            </a:r>
          </a:p>
          <a:p>
            <a:pPr marL="342900" indent="-342900" algn="just">
              <a:buFont typeface="Wingdings" panose="05000000000000000000" pitchFamily="2" charset="2"/>
              <a:buChar char="ü"/>
            </a:pPr>
            <a:r>
              <a:rPr lang="es-CL" altLang="es-ES_tradnl" sz="2200" dirty="0" smtClean="0"/>
              <a:t>La medida se formaliza a través de una resolución fundada y deberá publicarse en el sistema de información. </a:t>
            </a:r>
          </a:p>
          <a:p>
            <a:pPr algn="just"/>
            <a:endParaRPr lang="es-CL" altLang="es-ES_tradnl" sz="2200" dirty="0"/>
          </a:p>
        </p:txBody>
      </p:sp>
    </p:spTree>
    <p:extLst>
      <p:ext uri="{BB962C8B-B14F-4D97-AF65-F5344CB8AC3E}">
        <p14:creationId xmlns:p14="http://schemas.microsoft.com/office/powerpoint/2010/main" val="868216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040" y="2949066"/>
            <a:ext cx="4355028" cy="3515130"/>
          </a:xfrm>
          <a:prstGeom prst="rect">
            <a:avLst/>
          </a:prstGeom>
        </p:spPr>
      </p:pic>
      <p:pic>
        <p:nvPicPr>
          <p:cNvPr id="2" name="Imagen 1" descr="HOJA 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dirty="0">
                <a:solidFill>
                  <a:srgbClr val="0071AF"/>
                </a:solidFill>
              </a:rPr>
              <a:t>4</a:t>
            </a:r>
            <a:r>
              <a:rPr lang="es-ES" dirty="0" smtClean="0">
                <a:solidFill>
                  <a:srgbClr val="0071AF"/>
                </a:solidFill>
              </a:rPr>
              <a:t>. De la Renovación </a:t>
            </a:r>
            <a:endParaRPr lang="es-ES" dirty="0">
              <a:solidFill>
                <a:srgbClr val="0071AF"/>
              </a:solidFill>
            </a:endParaRPr>
          </a:p>
        </p:txBody>
      </p:sp>
      <p:sp>
        <p:nvSpPr>
          <p:cNvPr id="4" name="Rectángulo 3"/>
          <p:cNvSpPr/>
          <p:nvPr/>
        </p:nvSpPr>
        <p:spPr>
          <a:xfrm>
            <a:off x="438411" y="1252603"/>
            <a:ext cx="8329066" cy="2123658"/>
          </a:xfrm>
          <a:prstGeom prst="rect">
            <a:avLst/>
          </a:prstGeom>
        </p:spPr>
        <p:txBody>
          <a:bodyPr wrap="square">
            <a:spAutoFit/>
          </a:bodyPr>
          <a:lstStyle/>
          <a:p>
            <a:pPr marL="342900" indent="-342900" algn="just">
              <a:buFont typeface="Wingdings" panose="05000000000000000000" pitchFamily="2" charset="2"/>
              <a:buChar char="ü"/>
            </a:pPr>
            <a:r>
              <a:rPr lang="es-CL" altLang="es-ES_tradnl" sz="2200" dirty="0" smtClean="0"/>
              <a:t>No podrán suscribirse convenios que contengan cláusulas de renovación.</a:t>
            </a:r>
          </a:p>
          <a:p>
            <a:pPr marL="800100" lvl="1" indent="-342900" algn="just">
              <a:buFont typeface="Courier New" panose="02070309020205020404" pitchFamily="49" charset="0"/>
              <a:buChar char="o"/>
            </a:pPr>
            <a:r>
              <a:rPr lang="es-CL" altLang="es-ES_tradnl" sz="2200" dirty="0" smtClean="0"/>
              <a:t>Excepción:</a:t>
            </a:r>
          </a:p>
          <a:p>
            <a:pPr marL="1257300" lvl="2" indent="-342900" algn="just">
              <a:buFont typeface="Courier New" panose="02070309020205020404" pitchFamily="49" charset="0"/>
              <a:buChar char="o"/>
            </a:pPr>
            <a:r>
              <a:rPr lang="es-CL" altLang="es-ES_tradnl" sz="2200" dirty="0" smtClean="0"/>
              <a:t>Existan motivos fundados y haberse señalado </a:t>
            </a:r>
            <a:r>
              <a:rPr lang="es-CL" altLang="es-ES_tradnl" sz="2200" dirty="0"/>
              <a:t>en las bases o en el </a:t>
            </a:r>
            <a:r>
              <a:rPr lang="es-CL" altLang="es-ES_tradnl" sz="2200" dirty="0" smtClean="0"/>
              <a:t>contrato. </a:t>
            </a:r>
          </a:p>
          <a:p>
            <a:pPr marL="1257300" lvl="2" indent="-342900" algn="just">
              <a:buFont typeface="Courier New" panose="02070309020205020404" pitchFamily="49" charset="0"/>
              <a:buChar char="o"/>
            </a:pPr>
            <a:r>
              <a:rPr lang="es-CL" altLang="es-ES_tradnl" sz="2200" dirty="0" smtClean="0"/>
              <a:t>Solo </a:t>
            </a:r>
            <a:r>
              <a:rPr lang="es-CL" altLang="es-ES_tradnl" sz="2200" dirty="0"/>
              <a:t>podrá establecerse por una </a:t>
            </a:r>
            <a:r>
              <a:rPr lang="es-CL" altLang="es-ES_tradnl" sz="2200" dirty="0" smtClean="0"/>
              <a:t>vez.</a:t>
            </a:r>
            <a:endParaRPr lang="es-CL" altLang="es-ES_tradnl" sz="2200" dirty="0"/>
          </a:p>
        </p:txBody>
      </p:sp>
    </p:spTree>
    <p:extLst>
      <p:ext uri="{BB962C8B-B14F-4D97-AF65-F5344CB8AC3E}">
        <p14:creationId xmlns:p14="http://schemas.microsoft.com/office/powerpoint/2010/main" val="26706813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normAutofit/>
          </a:bodyPr>
          <a:lstStyle/>
          <a:p>
            <a:pPr algn="l"/>
            <a:r>
              <a:rPr lang="es-ES" dirty="0">
                <a:solidFill>
                  <a:srgbClr val="0071AF"/>
                </a:solidFill>
              </a:rPr>
              <a:t>5</a:t>
            </a:r>
            <a:r>
              <a:rPr lang="es-ES" dirty="0" smtClean="0">
                <a:solidFill>
                  <a:srgbClr val="0071AF"/>
                </a:solidFill>
              </a:rPr>
              <a:t>. </a:t>
            </a:r>
            <a:r>
              <a:rPr lang="es-ES" dirty="0" smtClean="0">
                <a:solidFill>
                  <a:srgbClr val="0071AF"/>
                </a:solidFill>
              </a:rPr>
              <a:t>De </a:t>
            </a:r>
            <a:r>
              <a:rPr lang="es-ES" dirty="0" smtClean="0">
                <a:solidFill>
                  <a:srgbClr val="0071AF"/>
                </a:solidFill>
              </a:rPr>
              <a:t>las </a:t>
            </a:r>
            <a:r>
              <a:rPr lang="es-ES" dirty="0" smtClean="0">
                <a:solidFill>
                  <a:srgbClr val="0071AF"/>
                </a:solidFill>
              </a:rPr>
              <a:t>Modific</a:t>
            </a:r>
            <a:r>
              <a:rPr lang="es-ES" dirty="0" smtClean="0">
                <a:solidFill>
                  <a:srgbClr val="0071AF"/>
                </a:solidFill>
              </a:rPr>
              <a:t>aciones</a:t>
            </a:r>
            <a:endParaRPr lang="es-ES" dirty="0">
              <a:solidFill>
                <a:srgbClr val="0071AF"/>
              </a:solidFill>
            </a:endParaRPr>
          </a:p>
        </p:txBody>
      </p:sp>
      <p:sp>
        <p:nvSpPr>
          <p:cNvPr id="4" name="Rectángulo 3"/>
          <p:cNvSpPr/>
          <p:nvPr/>
        </p:nvSpPr>
        <p:spPr>
          <a:xfrm>
            <a:off x="438411" y="1252603"/>
            <a:ext cx="8329066" cy="3477875"/>
          </a:xfrm>
          <a:prstGeom prst="rect">
            <a:avLst/>
          </a:prstGeom>
        </p:spPr>
        <p:txBody>
          <a:bodyPr wrap="square">
            <a:spAutoFit/>
          </a:bodyPr>
          <a:lstStyle/>
          <a:p>
            <a:pPr marL="342900" indent="-342900" algn="just">
              <a:buFont typeface="Wingdings" panose="05000000000000000000" pitchFamily="2" charset="2"/>
              <a:buChar char="ü"/>
            </a:pPr>
            <a:r>
              <a:rPr lang="es-CL" altLang="es-ES_tradnl" sz="2200" dirty="0" smtClean="0"/>
              <a:t>Respecto de l</a:t>
            </a:r>
            <a:r>
              <a:rPr lang="es-CL" altLang="es-ES_tradnl" sz="2200" dirty="0" smtClean="0"/>
              <a:t>as modificaciones por mutuo acuerdo o por otras causales que contemplen los pliegos de condiciones:</a:t>
            </a:r>
          </a:p>
          <a:p>
            <a:pPr marL="342900" indent="-342900" algn="just">
              <a:buFont typeface="Wingdings" panose="05000000000000000000" pitchFamily="2" charset="2"/>
              <a:buChar char="ü"/>
            </a:pPr>
            <a:endParaRPr lang="es-CL" altLang="es-ES_tradnl" sz="2200" dirty="0" smtClean="0"/>
          </a:p>
          <a:p>
            <a:pPr algn="just"/>
            <a:r>
              <a:rPr lang="es-CL" altLang="es-ES_tradnl" sz="2200" dirty="0"/>
              <a:t>	</a:t>
            </a:r>
            <a:r>
              <a:rPr lang="es-CL" altLang="es-ES_tradnl" sz="2200" dirty="0" smtClean="0"/>
              <a:t>1.- Dicha posibilidad debe estar contemplada en las bases.</a:t>
            </a:r>
          </a:p>
          <a:p>
            <a:pPr algn="just"/>
            <a:endParaRPr lang="es-CL" altLang="es-ES_tradnl" sz="2200" dirty="0" smtClean="0"/>
          </a:p>
          <a:p>
            <a:pPr algn="just"/>
            <a:r>
              <a:rPr lang="es-CL" altLang="es-ES_tradnl" sz="2200" dirty="0"/>
              <a:t>	</a:t>
            </a:r>
            <a:r>
              <a:rPr lang="es-CL" altLang="es-ES_tradnl" sz="2200" dirty="0" smtClean="0"/>
              <a:t>2</a:t>
            </a:r>
            <a:r>
              <a:rPr lang="es-CL" altLang="es-ES_tradnl" sz="2200" dirty="0"/>
              <a:t>.- </a:t>
            </a:r>
            <a:r>
              <a:rPr lang="es-CL" altLang="es-ES_tradnl" sz="2200" dirty="0" smtClean="0"/>
              <a:t>No </a:t>
            </a:r>
            <a:r>
              <a:rPr lang="es-CL" altLang="es-ES_tradnl" sz="2200" dirty="0"/>
              <a:t>podrá alterarse la </a:t>
            </a:r>
            <a:r>
              <a:rPr lang="es-CL" altLang="es-ES_tradnl" sz="2200" dirty="0" smtClean="0"/>
              <a:t>aplicación de </a:t>
            </a:r>
            <a:r>
              <a:rPr lang="es-CL" altLang="es-ES_tradnl" sz="2200" dirty="0"/>
              <a:t>los principios de estricta </a:t>
            </a:r>
            <a:r>
              <a:rPr lang="es-CL" altLang="es-ES_tradnl" sz="2200" dirty="0" smtClean="0"/>
              <a:t>	sujeción </a:t>
            </a:r>
            <a:r>
              <a:rPr lang="es-CL" altLang="es-ES_tradnl" sz="2200" dirty="0"/>
              <a:t>a las bases y </a:t>
            </a:r>
            <a:r>
              <a:rPr lang="es-CL" altLang="es-ES_tradnl" sz="2200" dirty="0" smtClean="0"/>
              <a:t>de igualdad </a:t>
            </a:r>
            <a:r>
              <a:rPr lang="es-CL" altLang="es-ES_tradnl" sz="2200" dirty="0"/>
              <a:t>de los </a:t>
            </a:r>
            <a:r>
              <a:rPr lang="es-CL" altLang="es-ES_tradnl" sz="2200" dirty="0" smtClean="0"/>
              <a:t>oferentes.</a:t>
            </a:r>
          </a:p>
          <a:p>
            <a:pPr algn="just"/>
            <a:endParaRPr lang="es-CL" altLang="es-ES_tradnl" sz="2200" dirty="0"/>
          </a:p>
          <a:p>
            <a:pPr algn="just"/>
            <a:r>
              <a:rPr lang="es-CL" altLang="es-ES_tradnl" sz="2200" dirty="0"/>
              <a:t> 	3.- </a:t>
            </a:r>
            <a:r>
              <a:rPr lang="es-CL" altLang="es-ES_tradnl" sz="2200" dirty="0" smtClean="0"/>
              <a:t>No podrá aumentarse </a:t>
            </a:r>
            <a:r>
              <a:rPr lang="es-CL" altLang="es-ES_tradnl" sz="2200" dirty="0"/>
              <a:t>el monto del contrato más allá de un 30 % </a:t>
            </a:r>
            <a:r>
              <a:rPr lang="es-CL" altLang="es-ES_tradnl" sz="2200" dirty="0" smtClean="0"/>
              <a:t>	del monto </a:t>
            </a:r>
            <a:r>
              <a:rPr lang="es-CL" altLang="es-ES_tradnl" sz="2200" dirty="0"/>
              <a:t>originalmente pactado</a:t>
            </a:r>
            <a:r>
              <a:rPr lang="es-CL" altLang="es-ES_tradnl" sz="2200" dirty="0" smtClean="0"/>
              <a:t>.</a:t>
            </a:r>
          </a:p>
        </p:txBody>
      </p:sp>
    </p:spTree>
    <p:extLst>
      <p:ext uri="{BB962C8B-B14F-4D97-AF65-F5344CB8AC3E}">
        <p14:creationId xmlns:p14="http://schemas.microsoft.com/office/powerpoint/2010/main" val="7226854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1891" y="2279738"/>
            <a:ext cx="6419627" cy="1803747"/>
          </a:xfrm>
        </p:spPr>
        <p:txBody>
          <a:bodyPr>
            <a:noAutofit/>
          </a:bodyPr>
          <a:lstStyle/>
          <a:p>
            <a:pPr algn="l">
              <a:lnSpc>
                <a:spcPct val="80000"/>
              </a:lnSpc>
            </a:pPr>
            <a:r>
              <a:rPr lang="es-ES" dirty="0" smtClean="0">
                <a:solidFill>
                  <a:srgbClr val="0071AF"/>
                </a:solidFill>
              </a:rPr>
              <a:t>Contenido 6: Instituciones</a:t>
            </a:r>
            <a:br>
              <a:rPr lang="es-ES" dirty="0" smtClean="0">
                <a:solidFill>
                  <a:srgbClr val="0071AF"/>
                </a:solidFill>
              </a:rPr>
            </a:br>
            <a:r>
              <a:rPr lang="es-ES" dirty="0" smtClean="0">
                <a:solidFill>
                  <a:srgbClr val="0071AF"/>
                </a:solidFill>
              </a:rPr>
              <a:t>Vinculadas al Proceso de</a:t>
            </a:r>
            <a:br>
              <a:rPr lang="es-ES" dirty="0" smtClean="0">
                <a:solidFill>
                  <a:srgbClr val="0071AF"/>
                </a:solidFill>
              </a:rPr>
            </a:br>
            <a:r>
              <a:rPr lang="es-ES" dirty="0" smtClean="0">
                <a:solidFill>
                  <a:srgbClr val="0071AF"/>
                </a:solidFill>
              </a:rPr>
              <a:t>Contratación Pública</a:t>
            </a:r>
            <a:endParaRPr lang="es-ES" dirty="0">
              <a:solidFill>
                <a:srgbClr val="0071AF"/>
              </a:solidFill>
            </a:endParaRPr>
          </a:p>
        </p:txBody>
      </p:sp>
    </p:spTree>
    <p:extLst>
      <p:ext uri="{BB962C8B-B14F-4D97-AF65-F5344CB8AC3E}">
        <p14:creationId xmlns:p14="http://schemas.microsoft.com/office/powerpoint/2010/main" val="692026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457200" y="56177"/>
            <a:ext cx="8229600" cy="943913"/>
          </a:xfrm>
        </p:spPr>
        <p:txBody>
          <a:bodyPr/>
          <a:lstStyle/>
          <a:p>
            <a:pPr algn="l"/>
            <a:r>
              <a:rPr lang="es-ES" dirty="0" smtClean="0">
                <a:solidFill>
                  <a:srgbClr val="0071AF"/>
                </a:solidFill>
              </a:rPr>
              <a:t>1.- Contexto y objetivos</a:t>
            </a:r>
            <a:endParaRPr lang="es-ES" dirty="0">
              <a:solidFill>
                <a:srgbClr val="0071AF"/>
              </a:solidFill>
            </a:endParaRPr>
          </a:p>
        </p:txBody>
      </p:sp>
      <p:sp>
        <p:nvSpPr>
          <p:cNvPr id="4" name="Marcador de contenido 3"/>
          <p:cNvSpPr>
            <a:spLocks noGrp="1"/>
          </p:cNvSpPr>
          <p:nvPr>
            <p:ph idx="1"/>
          </p:nvPr>
        </p:nvSpPr>
        <p:spPr>
          <a:xfrm>
            <a:off x="457200" y="1298359"/>
            <a:ext cx="8229600" cy="4525963"/>
          </a:xfrm>
        </p:spPr>
        <p:txBody>
          <a:bodyPr>
            <a:normAutofit/>
          </a:bodyPr>
          <a:lstStyle/>
          <a:p>
            <a:pPr marL="0" indent="0" algn="just">
              <a:buNone/>
            </a:pPr>
            <a:endParaRPr lang="es-CL" sz="2200" dirty="0"/>
          </a:p>
          <a:p>
            <a:pPr algn="just">
              <a:buFont typeface="Wingdings" panose="05000000000000000000" pitchFamily="2" charset="2"/>
              <a:buChar char="ü"/>
            </a:pPr>
            <a:r>
              <a:rPr lang="es-CL" sz="2200" b="1" dirty="0"/>
              <a:t>OBJETIVOS DE LA </a:t>
            </a:r>
            <a:r>
              <a:rPr lang="es-CL" sz="2200" b="1" dirty="0" smtClean="0"/>
              <a:t>LEY.</a:t>
            </a:r>
            <a:endParaRPr lang="es-CL" sz="2200" dirty="0"/>
          </a:p>
          <a:p>
            <a:pPr algn="just">
              <a:buFont typeface="Arial" panose="020B0604020202020204" pitchFamily="34" charset="0"/>
              <a:buChar char="•"/>
            </a:pPr>
            <a:r>
              <a:rPr lang="es-CL" sz="2200" dirty="0"/>
              <a:t>Introducir transparencia.</a:t>
            </a:r>
          </a:p>
          <a:p>
            <a:pPr algn="just">
              <a:buFont typeface="Arial" panose="020B0604020202020204" pitchFamily="34" charset="0"/>
              <a:buChar char="•"/>
            </a:pPr>
            <a:r>
              <a:rPr lang="es-CL" sz="2200" dirty="0"/>
              <a:t>Mejorar los procedimientos.</a:t>
            </a:r>
          </a:p>
          <a:p>
            <a:pPr algn="just">
              <a:buFont typeface="Arial" panose="020B0604020202020204" pitchFamily="34" charset="0"/>
              <a:buChar char="•"/>
            </a:pPr>
            <a:r>
              <a:rPr lang="es-CL" sz="2200" dirty="0"/>
              <a:t>Impulsar la competencia.</a:t>
            </a:r>
          </a:p>
          <a:p>
            <a:pPr algn="just">
              <a:buFont typeface="Arial" panose="020B0604020202020204" pitchFamily="34" charset="0"/>
              <a:buChar char="•"/>
            </a:pPr>
            <a:r>
              <a:rPr lang="es-CL" sz="2200" dirty="0"/>
              <a:t>Propender al ahorro para el Estado.</a:t>
            </a:r>
          </a:p>
          <a:p>
            <a:pPr algn="just">
              <a:buFont typeface="Arial" panose="020B0604020202020204" pitchFamily="34" charset="0"/>
              <a:buChar char="•"/>
            </a:pPr>
            <a:r>
              <a:rPr lang="es-CL" sz="2200" dirty="0"/>
              <a:t>Aumentar las oportunidades de negocios para los privados.</a:t>
            </a:r>
          </a:p>
          <a:p>
            <a:pPr algn="just">
              <a:buFont typeface="Arial" panose="020B0604020202020204" pitchFamily="34" charset="0"/>
              <a:buChar char="•"/>
            </a:pPr>
            <a:endParaRPr lang="es-CL" sz="2200" dirty="0"/>
          </a:p>
          <a:p>
            <a:pPr marL="0" indent="0" algn="just">
              <a:buNone/>
            </a:pPr>
            <a:endParaRPr lang="es-CL" sz="2200" dirty="0"/>
          </a:p>
        </p:txBody>
      </p:sp>
      <p:pic>
        <p:nvPicPr>
          <p:cNvPr id="5" name="Imagen 4"/>
          <p:cNvPicPr>
            <a:picLocks noChangeAspect="1"/>
          </p:cNvPicPr>
          <p:nvPr/>
        </p:nvPicPr>
        <p:blipFill>
          <a:blip r:embed="rId4"/>
          <a:stretch>
            <a:fillRect/>
          </a:stretch>
        </p:blipFill>
        <p:spPr>
          <a:xfrm>
            <a:off x="4255527" y="4301693"/>
            <a:ext cx="4034086" cy="1927952"/>
          </a:xfrm>
          <a:prstGeom prst="rect">
            <a:avLst/>
          </a:prstGeom>
        </p:spPr>
      </p:pic>
      <p:pic>
        <p:nvPicPr>
          <p:cNvPr id="6" name="Imagen 5"/>
          <p:cNvPicPr>
            <a:picLocks noChangeAspect="1"/>
          </p:cNvPicPr>
          <p:nvPr/>
        </p:nvPicPr>
        <p:blipFill>
          <a:blip r:embed="rId5"/>
          <a:stretch>
            <a:fillRect/>
          </a:stretch>
        </p:blipFill>
        <p:spPr>
          <a:xfrm>
            <a:off x="7787013" y="128527"/>
            <a:ext cx="1356987" cy="1371030"/>
          </a:xfrm>
          <a:prstGeom prst="rect">
            <a:avLst/>
          </a:prstGeom>
        </p:spPr>
      </p:pic>
    </p:spTree>
    <p:extLst>
      <p:ext uri="{BB962C8B-B14F-4D97-AF65-F5344CB8AC3E}">
        <p14:creationId xmlns:p14="http://schemas.microsoft.com/office/powerpoint/2010/main" val="2438402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25" y="3518650"/>
            <a:ext cx="3467100" cy="2600326"/>
          </a:xfrm>
          <a:prstGeom prst="rect">
            <a:avLst/>
          </a:prstGeom>
        </p:spPr>
      </p:pic>
      <p:pic>
        <p:nvPicPr>
          <p:cNvPr id="2" name="Imagen 1" descr="HOJA PP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77" y="1387030"/>
            <a:ext cx="8534400" cy="426720"/>
          </a:xfrm>
          <a:prstGeom prst="rect">
            <a:avLst/>
          </a:prstGeom>
        </p:spPr>
      </p:pic>
      <p:sp>
        <p:nvSpPr>
          <p:cNvPr id="3" name="CuadroTexto 2"/>
          <p:cNvSpPr txBox="1"/>
          <p:nvPr/>
        </p:nvSpPr>
        <p:spPr>
          <a:xfrm>
            <a:off x="385477" y="582644"/>
            <a:ext cx="8229600" cy="1231106"/>
          </a:xfrm>
          <a:prstGeom prst="rect">
            <a:avLst/>
          </a:prstGeom>
          <a:noFill/>
        </p:spPr>
        <p:txBody>
          <a:bodyPr wrap="square" rtlCol="0">
            <a:spAutoFit/>
          </a:bodyPr>
          <a:lstStyle/>
          <a:p>
            <a:pPr algn="just"/>
            <a:r>
              <a:rPr lang="es-CL" dirty="0">
                <a:solidFill>
                  <a:srgbClr val="0071AF"/>
                </a:solidFill>
              </a:rPr>
              <a:t/>
            </a:r>
            <a:br>
              <a:rPr lang="es-CL" dirty="0">
                <a:solidFill>
                  <a:srgbClr val="0071AF"/>
                </a:solidFill>
              </a:rPr>
            </a:br>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sz="2000" dirty="0">
                <a:latin typeface="Arial" panose="020B0604020202020204" pitchFamily="34" charset="0"/>
                <a:cs typeface="Arial" panose="020B0604020202020204" pitchFamily="34" charset="0"/>
              </a:rPr>
              <a:t/>
            </a:r>
            <a:br>
              <a:rPr lang="es-CL" sz="2000" dirty="0">
                <a:latin typeface="Arial" panose="020B0604020202020204" pitchFamily="34" charset="0"/>
                <a:cs typeface="Arial" panose="020B0604020202020204" pitchFamily="34" charset="0"/>
              </a:rPr>
            </a:br>
            <a:endParaRPr lang="es-CL" dirty="0"/>
          </a:p>
        </p:txBody>
      </p:sp>
      <p:sp>
        <p:nvSpPr>
          <p:cNvPr id="4" name="Título 4"/>
          <p:cNvSpPr>
            <a:spLocks noGrp="1"/>
          </p:cNvSpPr>
          <p:nvPr>
            <p:ph type="title"/>
          </p:nvPr>
        </p:nvSpPr>
        <p:spPr>
          <a:xfrm>
            <a:off x="233077" y="457993"/>
            <a:ext cx="8534400" cy="876250"/>
          </a:xfrm>
        </p:spPr>
        <p:txBody>
          <a:bodyPr>
            <a:noAutofit/>
          </a:bodyPr>
          <a:lstStyle/>
          <a:p>
            <a:pPr algn="l"/>
            <a:r>
              <a:rPr lang="es-ES" sz="3600" dirty="0">
                <a:solidFill>
                  <a:srgbClr val="0071AF"/>
                </a:solidFill>
              </a:rPr>
              <a:t>INSTITUCIONES VINCULADAS AL PROCESO DE CONTRATACIÓN PÚBLICA</a:t>
            </a:r>
            <a:endParaRPr lang="es-CL" sz="3600" dirty="0"/>
          </a:p>
        </p:txBody>
      </p:sp>
      <p:sp>
        <p:nvSpPr>
          <p:cNvPr id="5" name="Rectángulo 4"/>
          <p:cNvSpPr/>
          <p:nvPr/>
        </p:nvSpPr>
        <p:spPr>
          <a:xfrm>
            <a:off x="385477" y="2314192"/>
            <a:ext cx="7205494" cy="1785104"/>
          </a:xfrm>
          <a:prstGeom prst="rect">
            <a:avLst/>
          </a:prstGeom>
        </p:spPr>
        <p:txBody>
          <a:bodyPr wrap="square">
            <a:spAutoFit/>
          </a:bodyPr>
          <a:lstStyle/>
          <a:p>
            <a:pPr marL="342900" indent="-342900">
              <a:buFont typeface="Arial" panose="020B0604020202020204" pitchFamily="34" charset="0"/>
              <a:buChar char="•"/>
            </a:pPr>
            <a:r>
              <a:rPr lang="es-CL" sz="2200" dirty="0" smtClean="0"/>
              <a:t>Dirección </a:t>
            </a:r>
            <a:r>
              <a:rPr lang="es-CL" sz="2200" dirty="0"/>
              <a:t>de Compras y Contratación </a:t>
            </a:r>
            <a:r>
              <a:rPr lang="es-CL" sz="2200" dirty="0" smtClean="0"/>
              <a:t>Pública</a:t>
            </a:r>
          </a:p>
          <a:p>
            <a:endParaRPr lang="es-CL" sz="2200" dirty="0" smtClean="0"/>
          </a:p>
          <a:p>
            <a:pPr marL="342900" indent="-342900">
              <a:buFont typeface="Arial" panose="020B0604020202020204" pitchFamily="34" charset="0"/>
              <a:buChar char="•"/>
            </a:pPr>
            <a:r>
              <a:rPr lang="es-CL" sz="2200" dirty="0" smtClean="0"/>
              <a:t>Tribunal </a:t>
            </a:r>
            <a:r>
              <a:rPr lang="es-CL" sz="2200" dirty="0"/>
              <a:t>de Contratación </a:t>
            </a:r>
            <a:r>
              <a:rPr lang="es-CL" sz="2200" dirty="0" smtClean="0"/>
              <a:t>Pública</a:t>
            </a:r>
          </a:p>
          <a:p>
            <a:endParaRPr lang="es-CL" sz="2200" dirty="0" smtClean="0"/>
          </a:p>
          <a:p>
            <a:pPr marL="342900" indent="-342900">
              <a:buFont typeface="Arial" panose="020B0604020202020204" pitchFamily="34" charset="0"/>
              <a:buChar char="•"/>
            </a:pPr>
            <a:r>
              <a:rPr lang="es-CL" sz="2200" dirty="0" smtClean="0"/>
              <a:t>Contraloría </a:t>
            </a:r>
            <a:r>
              <a:rPr lang="es-CL" sz="2200" dirty="0"/>
              <a:t>General de la República</a:t>
            </a:r>
            <a:endParaRPr lang="es-ES" sz="2200" dirty="0"/>
          </a:p>
        </p:txBody>
      </p:sp>
    </p:spTree>
    <p:extLst>
      <p:ext uri="{BB962C8B-B14F-4D97-AF65-F5344CB8AC3E}">
        <p14:creationId xmlns:p14="http://schemas.microsoft.com/office/powerpoint/2010/main" val="1963496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CuadroTexto 2"/>
          <p:cNvSpPr txBox="1"/>
          <p:nvPr/>
        </p:nvSpPr>
        <p:spPr>
          <a:xfrm>
            <a:off x="233077" y="1198197"/>
            <a:ext cx="8229600" cy="4308872"/>
          </a:xfrm>
          <a:prstGeom prst="rect">
            <a:avLst/>
          </a:prstGeom>
          <a:noFill/>
        </p:spPr>
        <p:txBody>
          <a:bodyPr wrap="square" rtlCol="0">
            <a:spAutoFit/>
          </a:bodyPr>
          <a:lstStyle/>
          <a:p>
            <a:pPr algn="just"/>
            <a:r>
              <a:rPr lang="es-CL" sz="2000" dirty="0" smtClean="0">
                <a:solidFill>
                  <a:srgbClr val="0071AF"/>
                </a:solidFill>
              </a:rPr>
              <a:t>Art</a:t>
            </a:r>
            <a:r>
              <a:rPr lang="es-CL" sz="2000" dirty="0">
                <a:solidFill>
                  <a:srgbClr val="0071AF"/>
                </a:solidFill>
              </a:rPr>
              <a:t>. 28 </a:t>
            </a:r>
            <a:r>
              <a:rPr lang="es-ES" sz="2000" dirty="0">
                <a:solidFill>
                  <a:srgbClr val="0071AF"/>
                </a:solidFill>
              </a:rPr>
              <a:t>ley N° 19.886</a:t>
            </a:r>
            <a:r>
              <a:rPr lang="es-ES" sz="2000" dirty="0" smtClean="0">
                <a:solidFill>
                  <a:srgbClr val="0071AF"/>
                </a:solidFill>
              </a:rPr>
              <a:t>.</a:t>
            </a:r>
          </a:p>
          <a:p>
            <a:pPr algn="just"/>
            <a:r>
              <a:rPr lang="es-ES" b="1" dirty="0" smtClean="0">
                <a:latin typeface="Arial" panose="020B0604020202020204" pitchFamily="34" charset="0"/>
                <a:cs typeface="Arial" panose="020B0604020202020204" pitchFamily="34" charset="0"/>
              </a:rPr>
              <a:t>“</a:t>
            </a:r>
            <a:r>
              <a:rPr lang="es-CL" b="1" dirty="0">
                <a:latin typeface="Arial" panose="020B0604020202020204" pitchFamily="34" charset="0"/>
                <a:cs typeface="Arial" panose="020B0604020202020204" pitchFamily="34" charset="0"/>
              </a:rPr>
              <a:t>Créase, como servicio público descentralizado, la Dirección de Compras y Contratación Pública, sometido a la </a:t>
            </a:r>
            <a:r>
              <a:rPr lang="es-CL" b="1" dirty="0" err="1">
                <a:latin typeface="Arial" panose="020B0604020202020204" pitchFamily="34" charset="0"/>
                <a:cs typeface="Arial" panose="020B0604020202020204" pitchFamily="34" charset="0"/>
              </a:rPr>
              <a:t>supervigilancia</a:t>
            </a:r>
            <a:r>
              <a:rPr lang="es-CL" b="1" dirty="0">
                <a:latin typeface="Arial" panose="020B0604020202020204" pitchFamily="34" charset="0"/>
                <a:cs typeface="Arial" panose="020B0604020202020204" pitchFamily="34" charset="0"/>
              </a:rPr>
              <a:t> del Presidente de</a:t>
            </a:r>
            <a:br>
              <a:rPr lang="es-CL" b="1" dirty="0">
                <a:latin typeface="Arial" panose="020B0604020202020204" pitchFamily="34" charset="0"/>
                <a:cs typeface="Arial" panose="020B0604020202020204" pitchFamily="34" charset="0"/>
              </a:rPr>
            </a:br>
            <a:r>
              <a:rPr lang="es-CL" b="1" dirty="0">
                <a:latin typeface="Arial" panose="020B0604020202020204" pitchFamily="34" charset="0"/>
                <a:cs typeface="Arial" panose="020B0604020202020204" pitchFamily="34" charset="0"/>
              </a:rPr>
              <a:t>la República a través del Ministerio de Hacienda y cuyo domicilio será la ciudad de Santiago</a:t>
            </a:r>
            <a:r>
              <a:rPr lang="es-CL" b="1" dirty="0" smtClean="0">
                <a:latin typeface="Arial" panose="020B0604020202020204" pitchFamily="34" charset="0"/>
                <a:cs typeface="Arial" panose="020B0604020202020204" pitchFamily="34" charset="0"/>
              </a:rPr>
              <a:t>.”</a:t>
            </a:r>
          </a:p>
          <a:p>
            <a:pPr algn="just"/>
            <a:r>
              <a:rPr lang="es-CL" b="1" dirty="0">
                <a:latin typeface="Arial" panose="020B0604020202020204" pitchFamily="34" charset="0"/>
                <a:cs typeface="Arial" panose="020B0604020202020204" pitchFamily="34" charset="0"/>
              </a:rPr>
              <a:t/>
            </a:r>
            <a:br>
              <a:rPr lang="es-CL" b="1" dirty="0">
                <a:latin typeface="Arial" panose="020B0604020202020204" pitchFamily="34" charset="0"/>
                <a:cs typeface="Arial" panose="020B0604020202020204" pitchFamily="34" charset="0"/>
              </a:rPr>
            </a:br>
            <a:r>
              <a:rPr lang="es-CL" dirty="0">
                <a:latin typeface="Arial" panose="020B0604020202020204" pitchFamily="34" charset="0"/>
                <a:cs typeface="Arial" panose="020B0604020202020204" pitchFamily="34" charset="0"/>
              </a:rPr>
              <a:t>La Dirección </a:t>
            </a:r>
            <a:r>
              <a:rPr lang="es-CL" dirty="0" err="1">
                <a:latin typeface="Arial" panose="020B0604020202020204" pitchFamily="34" charset="0"/>
                <a:cs typeface="Arial" panose="020B0604020202020204" pitchFamily="34" charset="0"/>
              </a:rPr>
              <a:t>ChileCompra</a:t>
            </a:r>
            <a:r>
              <a:rPr lang="es-CL" dirty="0">
                <a:latin typeface="Arial" panose="020B0604020202020204" pitchFamily="34" charset="0"/>
                <a:cs typeface="Arial" panose="020B0604020202020204" pitchFamily="34" charset="0"/>
              </a:rPr>
              <a:t> es la institución que </a:t>
            </a:r>
            <a:r>
              <a:rPr lang="es-CL" dirty="0">
                <a:solidFill>
                  <a:srgbClr val="FF0000"/>
                </a:solidFill>
                <a:latin typeface="Arial" panose="020B0604020202020204" pitchFamily="34" charset="0"/>
                <a:cs typeface="Arial" panose="020B0604020202020204" pitchFamily="34" charset="0"/>
              </a:rPr>
              <a:t>administra el Sistema de Compras Públicas de </a:t>
            </a:r>
            <a:r>
              <a:rPr lang="es-CL" dirty="0" smtClean="0">
                <a:solidFill>
                  <a:srgbClr val="FF0000"/>
                </a:solidFill>
                <a:latin typeface="Arial" panose="020B0604020202020204" pitchFamily="34" charset="0"/>
                <a:cs typeface="Arial" panose="020B0604020202020204" pitchFamily="34" charset="0"/>
              </a:rPr>
              <a:t>Chile</a:t>
            </a:r>
            <a:r>
              <a:rPr lang="es-CL" dirty="0" smtClean="0">
                <a:latin typeface="Arial" panose="020B0604020202020204" pitchFamily="34" charset="0"/>
                <a:cs typeface="Arial" panose="020B0604020202020204" pitchFamily="34" charset="0"/>
              </a:rPr>
              <a:t>. Esta podrá </a:t>
            </a:r>
            <a:r>
              <a:rPr lang="es-CL" dirty="0">
                <a:solidFill>
                  <a:srgbClr val="FF0000"/>
                </a:solidFill>
                <a:latin typeface="Arial" panose="020B0604020202020204" pitchFamily="34" charset="0"/>
                <a:cs typeface="Arial" panose="020B0604020202020204" pitchFamily="34" charset="0"/>
              </a:rPr>
              <a:t>emitir orientaciones y recomendaciones generales</a:t>
            </a:r>
            <a:r>
              <a:rPr lang="es-CL" dirty="0">
                <a:latin typeface="Arial" panose="020B0604020202020204" pitchFamily="34" charset="0"/>
                <a:cs typeface="Arial" panose="020B0604020202020204" pitchFamily="34" charset="0"/>
              </a:rPr>
              <a:t>, conducentes a difundir buenas prácticas y a fortalecer la probidad en las compras públicas, tanto por parte de los compradores como de </a:t>
            </a:r>
            <a:r>
              <a:rPr lang="es-CL" dirty="0" smtClean="0">
                <a:latin typeface="Arial" panose="020B0604020202020204" pitchFamily="34" charset="0"/>
                <a:cs typeface="Arial" panose="020B0604020202020204" pitchFamily="34" charset="0"/>
              </a:rPr>
              <a:t>los proveedores.</a:t>
            </a:r>
          </a:p>
          <a:p>
            <a:pPr algn="just"/>
            <a:endParaRPr lang="es-CL" dirty="0" smtClean="0">
              <a:latin typeface="Arial" panose="020B0604020202020204" pitchFamily="34" charset="0"/>
              <a:cs typeface="Arial" panose="020B0604020202020204" pitchFamily="34" charset="0"/>
            </a:endParaRPr>
          </a:p>
          <a:p>
            <a:pPr algn="just"/>
            <a:r>
              <a:rPr lang="es-CL" dirty="0">
                <a:latin typeface="Arial" panose="020B0604020202020204" pitchFamily="34" charset="0"/>
                <a:cs typeface="Arial" panose="020B0604020202020204" pitchFamily="34" charset="0"/>
              </a:rPr>
              <a:t/>
            </a:r>
            <a:br>
              <a:rPr lang="es-CL" dirty="0">
                <a:latin typeface="Arial" panose="020B0604020202020204" pitchFamily="34" charset="0"/>
                <a:cs typeface="Arial" panose="020B0604020202020204" pitchFamily="34" charset="0"/>
              </a:rPr>
            </a:br>
            <a:r>
              <a:rPr lang="es-CL" sz="2000" dirty="0">
                <a:latin typeface="Arial" panose="020B0604020202020204" pitchFamily="34" charset="0"/>
                <a:cs typeface="Arial" panose="020B0604020202020204" pitchFamily="34" charset="0"/>
              </a:rPr>
              <a:t/>
            </a:r>
            <a:br>
              <a:rPr lang="es-CL" sz="2000" dirty="0">
                <a:latin typeface="Arial" panose="020B0604020202020204" pitchFamily="34" charset="0"/>
                <a:cs typeface="Arial" panose="020B0604020202020204" pitchFamily="34" charset="0"/>
              </a:rPr>
            </a:br>
            <a:endParaRPr lang="es-CL" dirty="0"/>
          </a:p>
        </p:txBody>
      </p:sp>
      <p:sp>
        <p:nvSpPr>
          <p:cNvPr id="4" name="Título 4"/>
          <p:cNvSpPr>
            <a:spLocks noGrp="1"/>
          </p:cNvSpPr>
          <p:nvPr>
            <p:ph type="title"/>
          </p:nvPr>
        </p:nvSpPr>
        <p:spPr>
          <a:xfrm>
            <a:off x="233077" y="167061"/>
            <a:ext cx="8534400" cy="876250"/>
          </a:xfrm>
        </p:spPr>
        <p:txBody>
          <a:bodyPr>
            <a:noAutofit/>
          </a:bodyPr>
          <a:lstStyle/>
          <a:p>
            <a:pPr algn="l"/>
            <a:r>
              <a:rPr lang="es-CL" sz="3600" dirty="0" smtClean="0">
                <a:solidFill>
                  <a:srgbClr val="0071AF"/>
                </a:solidFill>
              </a:rPr>
              <a:t>Dirección de Compras y Contratación Pública</a:t>
            </a:r>
            <a:endParaRPr lang="es-CL" sz="3600"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7206" y="4650858"/>
            <a:ext cx="4806141" cy="1904320"/>
          </a:xfrm>
          <a:prstGeom prst="rect">
            <a:avLst/>
          </a:prstGeom>
        </p:spPr>
      </p:pic>
    </p:spTree>
    <p:extLst>
      <p:ext uri="{BB962C8B-B14F-4D97-AF65-F5344CB8AC3E}">
        <p14:creationId xmlns:p14="http://schemas.microsoft.com/office/powerpoint/2010/main" val="2676058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CL" dirty="0">
                <a:solidFill>
                  <a:srgbClr val="0071AF"/>
                </a:solidFill>
              </a:rPr>
              <a:t>Tribunal de Contratación Pública</a:t>
            </a:r>
            <a:endParaRPr lang="es-ES" dirty="0">
              <a:solidFill>
                <a:srgbClr val="0071AF"/>
              </a:solidFill>
            </a:endParaRPr>
          </a:p>
        </p:txBody>
      </p:sp>
      <p:sp>
        <p:nvSpPr>
          <p:cNvPr id="4" name="Rectángulo 3"/>
          <p:cNvSpPr/>
          <p:nvPr/>
        </p:nvSpPr>
        <p:spPr>
          <a:xfrm>
            <a:off x="438411" y="1155262"/>
            <a:ext cx="8329066" cy="3662541"/>
          </a:xfrm>
          <a:prstGeom prst="rect">
            <a:avLst/>
          </a:prstGeom>
        </p:spPr>
        <p:txBody>
          <a:bodyPr wrap="square">
            <a:spAutoFit/>
          </a:bodyPr>
          <a:lstStyle/>
          <a:p>
            <a:pPr algn="just"/>
            <a:r>
              <a:rPr lang="es-CL" sz="2200" dirty="0" smtClean="0">
                <a:solidFill>
                  <a:srgbClr val="0071AF"/>
                </a:solidFill>
              </a:rPr>
              <a:t>Art</a:t>
            </a:r>
            <a:r>
              <a:rPr lang="es-CL" sz="2200" dirty="0">
                <a:solidFill>
                  <a:srgbClr val="0071AF"/>
                </a:solidFill>
              </a:rPr>
              <a:t>. 22 ley N° </a:t>
            </a:r>
            <a:r>
              <a:rPr lang="es-CL" sz="2200" dirty="0" smtClean="0">
                <a:solidFill>
                  <a:srgbClr val="0071AF"/>
                </a:solidFill>
              </a:rPr>
              <a:t>19.886</a:t>
            </a:r>
          </a:p>
          <a:p>
            <a:pPr algn="just"/>
            <a:r>
              <a:rPr lang="es-CL" sz="2200" dirty="0" smtClean="0"/>
              <a:t>”</a:t>
            </a:r>
            <a:r>
              <a:rPr lang="es-CL" sz="2200" dirty="0"/>
              <a:t>Créase un tribunal, denominado "Tribunal de Contratación Pública", que tendrá su asiento en Santiago</a:t>
            </a:r>
            <a:r>
              <a:rPr lang="es-CL" sz="2200" dirty="0" smtClean="0"/>
              <a:t>”.</a:t>
            </a:r>
          </a:p>
          <a:p>
            <a:pPr algn="just"/>
            <a:r>
              <a:rPr lang="es-CL" sz="2200" dirty="0" smtClean="0"/>
              <a:t>Será </a:t>
            </a:r>
            <a:r>
              <a:rPr lang="es-CL" sz="2200" dirty="0"/>
              <a:t>competente para conocer de la acción de impugnación contra actos u omisiones, ilegales o arbitrarios, ocurridos en los procedimientos administrativos de contratación con organismos públicos regidos por esta ley. </a:t>
            </a:r>
            <a:endParaRPr lang="es-CL" sz="2200" dirty="0" smtClean="0"/>
          </a:p>
          <a:p>
            <a:pPr algn="just"/>
            <a:endParaRPr lang="es-CL" sz="2400" dirty="0"/>
          </a:p>
          <a:p>
            <a:pPr algn="ctr"/>
            <a:r>
              <a:rPr lang="es-CL" b="1" dirty="0" smtClean="0"/>
              <a:t>Plazo </a:t>
            </a:r>
            <a:r>
              <a:rPr lang="es-CL" b="1" dirty="0"/>
              <a:t>para demandar son solo 10 días hábiles, contado desde el momento en que el afectado haya conocido el acto u omisión que se impugna o desde la publicación de aquél.</a:t>
            </a:r>
            <a:endParaRPr lang="es-ES" altLang="es-ES_tradnl" b="1" dirty="0">
              <a:solidFill>
                <a:srgbClr val="0071AF"/>
              </a:solidFill>
            </a:endParaRPr>
          </a:p>
        </p:txBody>
      </p:sp>
      <p:pic>
        <p:nvPicPr>
          <p:cNvPr id="2050" name="Picture 2" descr="http://www.tribunaldecontratacionpublica.cl/images/head-tribunal.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04378" y="4817803"/>
            <a:ext cx="7397131" cy="122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3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CL" dirty="0">
                <a:solidFill>
                  <a:srgbClr val="0071AF"/>
                </a:solidFill>
              </a:rPr>
              <a:t>Contraloría General de la República</a:t>
            </a:r>
            <a:endParaRPr lang="es-ES" dirty="0">
              <a:solidFill>
                <a:srgbClr val="0071AF"/>
              </a:solidFill>
            </a:endParaRPr>
          </a:p>
        </p:txBody>
      </p:sp>
      <p:pic>
        <p:nvPicPr>
          <p:cNvPr id="3074" name="Picture 2" descr="Resultado de imagen de contraloria ch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101" y="4709884"/>
            <a:ext cx="1854199" cy="185419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519953" y="1150888"/>
            <a:ext cx="7942724" cy="3724096"/>
          </a:xfrm>
          <a:prstGeom prst="rect">
            <a:avLst/>
          </a:prstGeom>
          <a:noFill/>
        </p:spPr>
        <p:txBody>
          <a:bodyPr wrap="square" rtlCol="0">
            <a:spAutoFit/>
          </a:bodyPr>
          <a:lstStyle/>
          <a:p>
            <a:r>
              <a:rPr lang="es-CL" sz="2800" dirty="0">
                <a:solidFill>
                  <a:schemeClr val="accent1"/>
                </a:solidFill>
              </a:rPr>
              <a:t>Ley </a:t>
            </a:r>
            <a:r>
              <a:rPr lang="es-CL" sz="2800" dirty="0" smtClean="0">
                <a:solidFill>
                  <a:schemeClr val="accent1"/>
                </a:solidFill>
              </a:rPr>
              <a:t>N°10.336, Ley de Organización y Atribuciones de la Contraloría General de la República.</a:t>
            </a:r>
          </a:p>
          <a:p>
            <a:endParaRPr lang="es-CL" sz="2000" dirty="0" smtClean="0"/>
          </a:p>
          <a:p>
            <a:pPr marL="285750" indent="-285750" algn="just">
              <a:buFont typeface="Arial" panose="020B0604020202020204" pitchFamily="34" charset="0"/>
              <a:buChar char="•"/>
            </a:pPr>
            <a:r>
              <a:rPr lang="es-CL" sz="2000" dirty="0" smtClean="0"/>
              <a:t>Potestad </a:t>
            </a:r>
            <a:r>
              <a:rPr lang="es-CL" sz="2000" dirty="0"/>
              <a:t>dictaminadora (arts. 5, 6, 19</a:t>
            </a:r>
            <a:r>
              <a:rPr lang="es-CL" sz="2000" dirty="0" smtClean="0"/>
              <a:t>).</a:t>
            </a:r>
          </a:p>
          <a:p>
            <a:pPr algn="just"/>
            <a:endParaRPr lang="es-CL" sz="2000" dirty="0" smtClean="0"/>
          </a:p>
          <a:p>
            <a:pPr algn="just"/>
            <a:r>
              <a:rPr lang="es-CL" sz="2000" dirty="0" smtClean="0"/>
              <a:t>La CGR mediante </a:t>
            </a:r>
            <a:r>
              <a:rPr lang="es-CL" sz="2000" dirty="0"/>
              <a:t>sus </a:t>
            </a:r>
            <a:r>
              <a:rPr lang="es-CL" sz="2000" dirty="0" smtClean="0"/>
              <a:t>dictámenes, y en virtud </a:t>
            </a:r>
            <a:r>
              <a:rPr lang="es-CL" sz="2000" dirty="0"/>
              <a:t>de lo establecido en los artículos 98 de la Constitución Política de la República; y 1°, 9°, 16 y </a:t>
            </a:r>
            <a:r>
              <a:rPr lang="es-CL" sz="2000" dirty="0" smtClean="0"/>
              <a:t>21A </a:t>
            </a:r>
            <a:r>
              <a:rPr lang="es-CL" sz="2000" dirty="0"/>
              <a:t>de la ley N° 10.336, </a:t>
            </a:r>
            <a:r>
              <a:rPr lang="es-CL" sz="2000" dirty="0" smtClean="0"/>
              <a:t>entre </a:t>
            </a:r>
            <a:r>
              <a:rPr lang="es-CL" sz="2000" dirty="0"/>
              <a:t>otras disposiciones, </a:t>
            </a:r>
            <a:r>
              <a:rPr lang="es-CL" sz="2000" dirty="0" smtClean="0"/>
              <a:t>tiene la facultad para velar por </a:t>
            </a:r>
            <a:r>
              <a:rPr lang="es-CL" sz="2000" dirty="0"/>
              <a:t>la juridicidad de las actuaciones de la </a:t>
            </a:r>
            <a:r>
              <a:rPr lang="es-CL" sz="2000" dirty="0" smtClean="0"/>
              <a:t>Administración y el </a:t>
            </a:r>
            <a:r>
              <a:rPr lang="es-CL" sz="2000" dirty="0"/>
              <a:t>respeto a los preceptos y principios fundamentales que rigen los procedimientos de licitación y las respectivas </a:t>
            </a:r>
            <a:r>
              <a:rPr lang="es-CL" sz="2000" dirty="0" smtClean="0"/>
              <a:t>contrataciones.</a:t>
            </a:r>
            <a:endParaRPr lang="es-CL" sz="2000" dirty="0"/>
          </a:p>
        </p:txBody>
      </p:sp>
    </p:spTree>
    <p:extLst>
      <p:ext uri="{BB962C8B-B14F-4D97-AF65-F5344CB8AC3E}">
        <p14:creationId xmlns:p14="http://schemas.microsoft.com/office/powerpoint/2010/main" val="275153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uadroTexto 5"/>
          <p:cNvSpPr txBox="1"/>
          <p:nvPr/>
        </p:nvSpPr>
        <p:spPr>
          <a:xfrm>
            <a:off x="376515" y="1150888"/>
            <a:ext cx="7942724" cy="2554545"/>
          </a:xfrm>
          <a:prstGeom prst="rect">
            <a:avLst/>
          </a:prstGeom>
          <a:noFill/>
        </p:spPr>
        <p:txBody>
          <a:bodyPr wrap="square" rtlCol="0">
            <a:spAutoFit/>
          </a:bodyPr>
          <a:lstStyle/>
          <a:p>
            <a:pPr marL="342900" indent="-342900">
              <a:buFont typeface="Arial" panose="020B0604020202020204" pitchFamily="34" charset="0"/>
              <a:buChar char="•"/>
            </a:pPr>
            <a:r>
              <a:rPr lang="es-CL" sz="2000" dirty="0" smtClean="0"/>
              <a:t>Toma </a:t>
            </a:r>
            <a:r>
              <a:rPr lang="es-CL" sz="2000" dirty="0"/>
              <a:t>de razón (art. 10 y res. N°1.600/08 CGR</a:t>
            </a:r>
            <a:r>
              <a:rPr lang="es-CL" sz="2000" dirty="0" smtClean="0"/>
              <a:t>).</a:t>
            </a:r>
          </a:p>
          <a:p>
            <a:endParaRPr lang="es-CL" sz="2000" dirty="0" smtClean="0"/>
          </a:p>
          <a:p>
            <a:endParaRPr lang="es-CL" sz="2000" dirty="0"/>
          </a:p>
          <a:p>
            <a:endParaRPr lang="es-CL" sz="2000" dirty="0" smtClean="0"/>
          </a:p>
          <a:p>
            <a:endParaRPr lang="es-CL" sz="2000" dirty="0"/>
          </a:p>
          <a:p>
            <a:pPr marL="285750" indent="-285750">
              <a:buFont typeface="Arial" panose="020B0604020202020204" pitchFamily="34" charset="0"/>
              <a:buChar char="•"/>
            </a:pPr>
            <a:r>
              <a:rPr lang="es-CL" sz="2000" dirty="0" smtClean="0"/>
              <a:t>Auditorías</a:t>
            </a:r>
            <a:r>
              <a:rPr lang="es-CL" sz="2000" dirty="0"/>
              <a:t>, investigaciones, informes, sumarios e investigaciones sumarias (art. 9, 21 A, 133</a:t>
            </a:r>
            <a:r>
              <a:rPr lang="es-CL" sz="2000" dirty="0" smtClean="0"/>
              <a:t>).</a:t>
            </a:r>
          </a:p>
          <a:p>
            <a:pPr marL="285750" indent="-285750">
              <a:buFont typeface="Arial" panose="020B0604020202020204" pitchFamily="34" charset="0"/>
              <a:buChar char="•"/>
            </a:pPr>
            <a:endParaRPr lang="es-CL" sz="2000" dirty="0" smtClean="0"/>
          </a:p>
        </p:txBody>
      </p:sp>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233077" y="33958"/>
            <a:ext cx="8229600" cy="869613"/>
          </a:xfrm>
        </p:spPr>
        <p:txBody>
          <a:bodyPr/>
          <a:lstStyle/>
          <a:p>
            <a:pPr algn="l"/>
            <a:r>
              <a:rPr lang="es-CL" dirty="0">
                <a:solidFill>
                  <a:srgbClr val="0071AF"/>
                </a:solidFill>
              </a:rPr>
              <a:t>Contraloría General de la República</a:t>
            </a:r>
            <a:endParaRPr lang="es-ES" dirty="0">
              <a:solidFill>
                <a:srgbClr val="0071AF"/>
              </a:solidFill>
            </a:endParaRPr>
          </a:p>
        </p:txBody>
      </p:sp>
      <p:pic>
        <p:nvPicPr>
          <p:cNvPr id="4" name="Imagen 3"/>
          <p:cNvPicPr>
            <a:picLocks noChangeAspect="1"/>
          </p:cNvPicPr>
          <p:nvPr/>
        </p:nvPicPr>
        <p:blipFill rotWithShape="1">
          <a:blip r:embed="rId4"/>
          <a:srcRect l="21743" t="39717" r="72147" b="51526"/>
          <a:stretch/>
        </p:blipFill>
        <p:spPr>
          <a:xfrm rot="1036802">
            <a:off x="5625319" y="1360317"/>
            <a:ext cx="1539875" cy="854075"/>
          </a:xfrm>
          <a:prstGeom prst="rect">
            <a:avLst/>
          </a:prstGeom>
        </p:spPr>
      </p:pic>
      <p:grpSp>
        <p:nvGrpSpPr>
          <p:cNvPr id="9" name="Grupo 8"/>
          <p:cNvGrpSpPr/>
          <p:nvPr/>
        </p:nvGrpSpPr>
        <p:grpSpPr>
          <a:xfrm>
            <a:off x="1815122" y="3952750"/>
            <a:ext cx="4744427" cy="1228849"/>
            <a:chOff x="1815122" y="3952750"/>
            <a:chExt cx="4744427" cy="1228849"/>
          </a:xfrm>
        </p:grpSpPr>
        <p:pic>
          <p:nvPicPr>
            <p:cNvPr id="8" name="Imagen 7"/>
            <p:cNvPicPr>
              <a:picLocks noChangeAspect="1"/>
            </p:cNvPicPr>
            <p:nvPr/>
          </p:nvPicPr>
          <p:blipFill rotWithShape="1">
            <a:blip r:embed="rId5"/>
            <a:srcRect l="16074" r="3086" b="17543"/>
            <a:stretch/>
          </p:blipFill>
          <p:spPr>
            <a:xfrm>
              <a:off x="3567800" y="4258366"/>
              <a:ext cx="2991749" cy="923233"/>
            </a:xfrm>
            <a:prstGeom prst="rect">
              <a:avLst/>
            </a:prstGeom>
          </p:spPr>
        </p:pic>
        <p:pic>
          <p:nvPicPr>
            <p:cNvPr id="5" name="Imagen 4"/>
            <p:cNvPicPr>
              <a:picLocks noChangeAspect="1"/>
            </p:cNvPicPr>
            <p:nvPr/>
          </p:nvPicPr>
          <p:blipFill rotWithShape="1">
            <a:blip r:embed="rId6"/>
            <a:srcRect l="3270" t="1987" r="3570" b="6905"/>
            <a:stretch/>
          </p:blipFill>
          <p:spPr>
            <a:xfrm>
              <a:off x="1815122" y="3952750"/>
              <a:ext cx="2755535" cy="923233"/>
            </a:xfrm>
            <a:prstGeom prst="rect">
              <a:avLst/>
            </a:prstGeom>
          </p:spPr>
        </p:pic>
      </p:grpSp>
    </p:spTree>
    <p:extLst>
      <p:ext uri="{BB962C8B-B14F-4D97-AF65-F5344CB8AC3E}">
        <p14:creationId xmlns:p14="http://schemas.microsoft.com/office/powerpoint/2010/main" val="301705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031" y="1981200"/>
            <a:ext cx="6013938" cy="2895600"/>
          </a:xfrm>
          <a:prstGeom prst="rect">
            <a:avLst/>
          </a:prstGeom>
        </p:spPr>
      </p:pic>
    </p:spTree>
    <p:extLst>
      <p:ext uri="{BB962C8B-B14F-4D97-AF65-F5344CB8AC3E}">
        <p14:creationId xmlns:p14="http://schemas.microsoft.com/office/powerpoint/2010/main" val="387283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457200" y="56177"/>
            <a:ext cx="8229600" cy="943913"/>
          </a:xfrm>
        </p:spPr>
        <p:txBody>
          <a:bodyPr/>
          <a:lstStyle/>
          <a:p>
            <a:pPr algn="l"/>
            <a:r>
              <a:rPr lang="es-ES" dirty="0">
                <a:solidFill>
                  <a:srgbClr val="0071AF"/>
                </a:solidFill>
              </a:rPr>
              <a:t>2</a:t>
            </a:r>
            <a:r>
              <a:rPr lang="es-ES" dirty="0" smtClean="0">
                <a:solidFill>
                  <a:srgbClr val="0071AF"/>
                </a:solidFill>
              </a:rPr>
              <a:t>.- Ámbito de aplicación de la ley</a:t>
            </a:r>
            <a:endParaRPr lang="es-ES" dirty="0">
              <a:solidFill>
                <a:srgbClr val="0071AF"/>
              </a:solidFill>
            </a:endParaRPr>
          </a:p>
        </p:txBody>
      </p:sp>
      <p:sp>
        <p:nvSpPr>
          <p:cNvPr id="4" name="Marcador de contenido 3"/>
          <p:cNvSpPr>
            <a:spLocks noGrp="1"/>
          </p:cNvSpPr>
          <p:nvPr>
            <p:ph idx="1"/>
          </p:nvPr>
        </p:nvSpPr>
        <p:spPr>
          <a:xfrm>
            <a:off x="457200" y="1600200"/>
            <a:ext cx="8229600" cy="4525963"/>
          </a:xfrm>
        </p:spPr>
        <p:txBody>
          <a:bodyPr>
            <a:normAutofit/>
          </a:bodyPr>
          <a:lstStyle/>
          <a:p>
            <a:pPr marL="0" indent="0" algn="just">
              <a:buNone/>
            </a:pPr>
            <a:r>
              <a:rPr lang="es-CL" sz="2200" dirty="0" smtClean="0"/>
              <a:t>“</a:t>
            </a:r>
            <a:r>
              <a:rPr lang="es-CL" sz="2200" b="1" i="1" dirty="0" smtClean="0"/>
              <a:t>Contratos </a:t>
            </a:r>
            <a:r>
              <a:rPr lang="es-CL" sz="2200" b="1" i="1" dirty="0"/>
              <a:t>que celebre la Administración del Estado, a título oneroso, para el suministro de bienes muebles, y de los servicios que se requieran para el desarrollo de sus funciones</a:t>
            </a:r>
            <a:r>
              <a:rPr lang="es-CL" sz="2200" dirty="0" smtClean="0"/>
              <a:t>” (L. 19.886. Art. 1°).</a:t>
            </a:r>
          </a:p>
          <a:p>
            <a:pPr marL="0" indent="0" algn="just">
              <a:buNone/>
            </a:pPr>
            <a:endParaRPr lang="es-CL" sz="2200" dirty="0"/>
          </a:p>
          <a:p>
            <a:pPr marL="0" indent="0" algn="just">
              <a:buNone/>
            </a:pPr>
            <a:r>
              <a:rPr lang="es-CL" sz="2200" b="1" dirty="0"/>
              <a:t>2.1</a:t>
            </a:r>
            <a:r>
              <a:rPr lang="es-CL" sz="2200" b="1" dirty="0" smtClean="0"/>
              <a:t>. ¿A QUIÉNES?.</a:t>
            </a:r>
            <a:endParaRPr lang="es-CL" sz="2200" b="1" dirty="0"/>
          </a:p>
          <a:p>
            <a:pPr algn="just"/>
            <a:r>
              <a:rPr lang="es-CL" sz="2200" dirty="0" smtClean="0"/>
              <a:t>Órganos </a:t>
            </a:r>
            <a:r>
              <a:rPr lang="es-CL" sz="2200" dirty="0"/>
              <a:t>de la Administración del </a:t>
            </a:r>
            <a:r>
              <a:rPr lang="es-CL" sz="2200" dirty="0" smtClean="0"/>
              <a:t>Estado (L. 18.575. Art. </a:t>
            </a:r>
            <a:r>
              <a:rPr lang="es-CL" sz="2200" dirty="0"/>
              <a:t>1°, </a:t>
            </a:r>
            <a:r>
              <a:rPr lang="es-CL" sz="2200" dirty="0" smtClean="0"/>
              <a:t>inc. 2°).</a:t>
            </a:r>
            <a:endParaRPr lang="es-CL" sz="2200" dirty="0"/>
          </a:p>
          <a:p>
            <a:pPr marL="0" indent="0" algn="just">
              <a:buNone/>
            </a:pPr>
            <a:r>
              <a:rPr lang="es-CL" sz="2200" dirty="0"/>
              <a:t>SALVO, las empresas públicas y demás casos que señale la </a:t>
            </a:r>
            <a:r>
              <a:rPr lang="es-CL" sz="2200" dirty="0" smtClean="0"/>
              <a:t>ley.</a:t>
            </a:r>
          </a:p>
          <a:p>
            <a:pPr marL="0" indent="0" algn="just">
              <a:buNone/>
            </a:pPr>
            <a:endParaRPr lang="es-CL" sz="2200" dirty="0"/>
          </a:p>
          <a:p>
            <a:pPr marL="0" indent="0" algn="just">
              <a:buNone/>
            </a:pPr>
            <a:r>
              <a:rPr lang="es-CL" sz="2200" b="1" dirty="0" smtClean="0"/>
              <a:t>2.2. ¿QUÉ CONTRATOS?. </a:t>
            </a:r>
          </a:p>
        </p:txBody>
      </p:sp>
      <p:pic>
        <p:nvPicPr>
          <p:cNvPr id="5" name="Imagen 4"/>
          <p:cNvPicPr>
            <a:picLocks noChangeAspect="1"/>
          </p:cNvPicPr>
          <p:nvPr/>
        </p:nvPicPr>
        <p:blipFill>
          <a:blip r:embed="rId4"/>
          <a:stretch>
            <a:fillRect/>
          </a:stretch>
        </p:blipFill>
        <p:spPr>
          <a:xfrm>
            <a:off x="8129990" y="56177"/>
            <a:ext cx="986468" cy="1143000"/>
          </a:xfrm>
          <a:prstGeom prst="rect">
            <a:avLst/>
          </a:prstGeom>
        </p:spPr>
      </p:pic>
      <p:pic>
        <p:nvPicPr>
          <p:cNvPr id="6" name="Imagen 5"/>
          <p:cNvPicPr>
            <a:picLocks noChangeAspect="1"/>
          </p:cNvPicPr>
          <p:nvPr/>
        </p:nvPicPr>
        <p:blipFill>
          <a:blip r:embed="rId5"/>
          <a:stretch>
            <a:fillRect/>
          </a:stretch>
        </p:blipFill>
        <p:spPr>
          <a:xfrm>
            <a:off x="5226357" y="4411663"/>
            <a:ext cx="1714500" cy="1714500"/>
          </a:xfrm>
          <a:prstGeom prst="rect">
            <a:avLst/>
          </a:prstGeom>
        </p:spPr>
      </p:pic>
    </p:spTree>
    <p:extLst>
      <p:ext uri="{BB962C8B-B14F-4D97-AF65-F5344CB8AC3E}">
        <p14:creationId xmlns:p14="http://schemas.microsoft.com/office/powerpoint/2010/main" val="1458790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Imagen 1"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3" name="Título 1"/>
          <p:cNvSpPr>
            <a:spLocks noGrp="1"/>
          </p:cNvSpPr>
          <p:nvPr>
            <p:ph type="title"/>
          </p:nvPr>
        </p:nvSpPr>
        <p:spPr>
          <a:xfrm>
            <a:off x="457200" y="56177"/>
            <a:ext cx="8229600" cy="943913"/>
          </a:xfrm>
        </p:spPr>
        <p:txBody>
          <a:bodyPr/>
          <a:lstStyle/>
          <a:p>
            <a:pPr algn="l"/>
            <a:r>
              <a:rPr lang="es-ES" dirty="0" smtClean="0">
                <a:solidFill>
                  <a:srgbClr val="0071AF"/>
                </a:solidFill>
              </a:rPr>
              <a:t>3.- Requisitos para ofertar</a:t>
            </a:r>
            <a:endParaRPr lang="es-ES" dirty="0">
              <a:solidFill>
                <a:srgbClr val="0071AF"/>
              </a:solidFill>
            </a:endParaRPr>
          </a:p>
        </p:txBody>
      </p:sp>
      <p:sp>
        <p:nvSpPr>
          <p:cNvPr id="4" name="Marcador de contenido 3"/>
          <p:cNvSpPr>
            <a:spLocks noGrp="1"/>
          </p:cNvSpPr>
          <p:nvPr>
            <p:ph idx="1"/>
          </p:nvPr>
        </p:nvSpPr>
        <p:spPr>
          <a:xfrm>
            <a:off x="457200" y="1600200"/>
            <a:ext cx="8229600" cy="4525963"/>
          </a:xfrm>
        </p:spPr>
        <p:txBody>
          <a:bodyPr>
            <a:normAutofit fontScale="92500"/>
          </a:bodyPr>
          <a:lstStyle/>
          <a:p>
            <a:pPr algn="just">
              <a:buFont typeface="Wingdings" panose="05000000000000000000" pitchFamily="2" charset="2"/>
              <a:buChar char="ü"/>
            </a:pPr>
            <a:r>
              <a:rPr lang="es-CL" sz="2200" b="1" dirty="0" smtClean="0"/>
              <a:t>PRINCIPIO LIBRE CONCURRENCIA DE LOS OFERENTES. </a:t>
            </a:r>
            <a:r>
              <a:rPr lang="es-CL" sz="2200" dirty="0" smtClean="0"/>
              <a:t>L. 18.575. Art.</a:t>
            </a:r>
            <a:r>
              <a:rPr lang="es-CL" sz="2200" dirty="0"/>
              <a:t> </a:t>
            </a:r>
            <a:r>
              <a:rPr lang="es-CL" sz="2200" dirty="0" smtClean="0"/>
              <a:t>9°.</a:t>
            </a:r>
          </a:p>
          <a:p>
            <a:pPr marL="0" indent="0" algn="just">
              <a:buNone/>
            </a:pPr>
            <a:endParaRPr lang="es-CL" sz="2200" b="1" dirty="0"/>
          </a:p>
          <a:p>
            <a:pPr marL="0" indent="0" algn="just">
              <a:buNone/>
            </a:pPr>
            <a:r>
              <a:rPr lang="es-CL" sz="2200" b="1" dirty="0" smtClean="0"/>
              <a:t>Criterios jurisprudenciales.</a:t>
            </a:r>
          </a:p>
          <a:p>
            <a:pPr algn="just">
              <a:buFont typeface="Arial" panose="020B0604020202020204" pitchFamily="34" charset="0"/>
              <a:buChar char="•"/>
            </a:pPr>
            <a:r>
              <a:rPr lang="es-CL" sz="2200" dirty="0" smtClean="0"/>
              <a:t>Personas </a:t>
            </a:r>
            <a:r>
              <a:rPr lang="es-CL" sz="2200" dirty="0"/>
              <a:t>jurídicas. </a:t>
            </a:r>
            <a:r>
              <a:rPr lang="es-CL" sz="2200" dirty="0">
                <a:solidFill>
                  <a:schemeClr val="accent6"/>
                </a:solidFill>
              </a:rPr>
              <a:t>Dictamen N° 20.401-2008.</a:t>
            </a:r>
          </a:p>
          <a:p>
            <a:pPr algn="just"/>
            <a:r>
              <a:rPr lang="es-CL" sz="2200" dirty="0"/>
              <a:t>L</a:t>
            </a:r>
            <a:r>
              <a:rPr lang="es-CL" sz="2200" dirty="0" smtClean="0"/>
              <a:t>itigios pendientes. </a:t>
            </a:r>
            <a:r>
              <a:rPr lang="es-CL" sz="2200" dirty="0">
                <a:solidFill>
                  <a:schemeClr val="accent6"/>
                </a:solidFill>
              </a:rPr>
              <a:t>Dictamen N° 40.100-2007.</a:t>
            </a:r>
          </a:p>
          <a:p>
            <a:pPr algn="just"/>
            <a:r>
              <a:rPr lang="es-CL" sz="2200" dirty="0"/>
              <a:t>E</a:t>
            </a:r>
            <a:r>
              <a:rPr lang="es-CL" sz="2200" dirty="0" smtClean="0"/>
              <a:t>xperiencia. </a:t>
            </a:r>
            <a:r>
              <a:rPr lang="es-CL" sz="2200" dirty="0">
                <a:solidFill>
                  <a:schemeClr val="accent6"/>
                </a:solidFill>
              </a:rPr>
              <a:t>Dictamen N° 7.300-2008.</a:t>
            </a:r>
          </a:p>
          <a:p>
            <a:pPr algn="just"/>
            <a:r>
              <a:rPr lang="es-CL" sz="2200" dirty="0" smtClean="0"/>
              <a:t>Inscripción Registro </a:t>
            </a:r>
            <a:r>
              <a:rPr lang="es-CL" sz="2200" dirty="0"/>
              <a:t>de </a:t>
            </a:r>
            <a:r>
              <a:rPr lang="es-CL" sz="2200" dirty="0" smtClean="0"/>
              <a:t>Proveedores. </a:t>
            </a:r>
            <a:r>
              <a:rPr lang="es-CL" sz="2200" dirty="0">
                <a:solidFill>
                  <a:schemeClr val="accent6"/>
                </a:solidFill>
              </a:rPr>
              <a:t>Dictamen N° 76.516-2012</a:t>
            </a:r>
          </a:p>
          <a:p>
            <a:pPr algn="just">
              <a:buFont typeface="Arial" panose="020B0604020202020204" pitchFamily="34" charset="0"/>
              <a:buChar char="•"/>
            </a:pPr>
            <a:r>
              <a:rPr lang="es-CL" sz="2200" dirty="0"/>
              <a:t>A</a:t>
            </a:r>
            <a:r>
              <a:rPr lang="es-CL" sz="2200" dirty="0" smtClean="0"/>
              <a:t>ntecedentes administrativos. </a:t>
            </a:r>
            <a:r>
              <a:rPr lang="es-CL" sz="2200" dirty="0" smtClean="0">
                <a:solidFill>
                  <a:schemeClr val="accent6"/>
                </a:solidFill>
              </a:rPr>
              <a:t>Dictamen </a:t>
            </a:r>
            <a:r>
              <a:rPr lang="es-CL" sz="2200" dirty="0">
                <a:solidFill>
                  <a:schemeClr val="accent6"/>
                </a:solidFill>
              </a:rPr>
              <a:t>N° 33.857-2010</a:t>
            </a:r>
            <a:r>
              <a:rPr lang="es-CL" sz="2200" dirty="0" smtClean="0">
                <a:solidFill>
                  <a:schemeClr val="accent6"/>
                </a:solidFill>
              </a:rPr>
              <a:t>.</a:t>
            </a:r>
          </a:p>
          <a:p>
            <a:pPr marL="0" indent="0" algn="just">
              <a:buNone/>
            </a:pPr>
            <a:endParaRPr lang="es-CL" sz="2200" dirty="0"/>
          </a:p>
          <a:p>
            <a:pPr marL="0" indent="0" algn="just">
              <a:buNone/>
            </a:pPr>
            <a:r>
              <a:rPr lang="es-CL" sz="2200" b="1" dirty="0" smtClean="0"/>
              <a:t>Restricciones al principio del libre acceso.</a:t>
            </a:r>
          </a:p>
          <a:p>
            <a:pPr algn="just"/>
            <a:r>
              <a:rPr lang="es-CL" sz="2200" dirty="0" smtClean="0"/>
              <a:t>Inhabilidades (L. 19.886. Art. 4°).</a:t>
            </a:r>
            <a:endParaRPr lang="es-CL" sz="2200" dirty="0"/>
          </a:p>
          <a:p>
            <a:pPr algn="just"/>
            <a:r>
              <a:rPr lang="es-CL" sz="2200" dirty="0"/>
              <a:t>Responsabilidad de las personas jurídicas </a:t>
            </a:r>
            <a:r>
              <a:rPr lang="es-CL" sz="2200" dirty="0" smtClean="0"/>
              <a:t>(L. 20.393</a:t>
            </a:r>
            <a:r>
              <a:rPr lang="es-CL" sz="2200" dirty="0"/>
              <a:t>).</a:t>
            </a:r>
          </a:p>
          <a:p>
            <a:pPr marL="0" indent="0" algn="just">
              <a:buNone/>
            </a:pPr>
            <a:endParaRPr lang="es-CL" sz="2200" dirty="0"/>
          </a:p>
          <a:p>
            <a:pPr marL="0" indent="0" algn="just">
              <a:buNone/>
            </a:pPr>
            <a:endParaRPr lang="es-CL" sz="2200" dirty="0"/>
          </a:p>
          <a:p>
            <a:pPr marL="0" indent="0" algn="just">
              <a:buNone/>
            </a:pPr>
            <a:endParaRPr lang="es-CL" sz="2200" dirty="0" smtClean="0"/>
          </a:p>
          <a:p>
            <a:pPr algn="just"/>
            <a:endParaRPr lang="es-CL" sz="2200" dirty="0"/>
          </a:p>
          <a:p>
            <a:pPr marL="0" indent="0" algn="just">
              <a:buNone/>
            </a:pPr>
            <a:endParaRPr lang="es-CL" sz="2200" dirty="0"/>
          </a:p>
          <a:p>
            <a:pPr marL="0" indent="0">
              <a:buNone/>
            </a:pPr>
            <a:endParaRPr lang="es-CL" sz="2200" dirty="0"/>
          </a:p>
          <a:p>
            <a:pPr marL="0" indent="0">
              <a:buNone/>
            </a:pPr>
            <a:endParaRPr lang="es-CL" sz="2200" dirty="0"/>
          </a:p>
          <a:p>
            <a:pPr marL="0" indent="0">
              <a:buNone/>
            </a:pPr>
            <a:endParaRPr lang="es-CL" sz="2200" dirty="0" smtClean="0"/>
          </a:p>
          <a:p>
            <a:pPr marL="0" indent="0">
              <a:buNone/>
            </a:pPr>
            <a:endParaRPr lang="es-CL" sz="2200" dirty="0"/>
          </a:p>
        </p:txBody>
      </p:sp>
      <p:pic>
        <p:nvPicPr>
          <p:cNvPr id="5" name="Imagen 4"/>
          <p:cNvPicPr>
            <a:picLocks noChangeAspect="1"/>
          </p:cNvPicPr>
          <p:nvPr/>
        </p:nvPicPr>
        <p:blipFill>
          <a:blip r:embed="rId4"/>
          <a:stretch>
            <a:fillRect/>
          </a:stretch>
        </p:blipFill>
        <p:spPr>
          <a:xfrm>
            <a:off x="6561290" y="4732357"/>
            <a:ext cx="2143125" cy="1393806"/>
          </a:xfrm>
          <a:prstGeom prst="rect">
            <a:avLst/>
          </a:prstGeom>
        </p:spPr>
      </p:pic>
      <p:pic>
        <p:nvPicPr>
          <p:cNvPr id="6" name="Imagen 5"/>
          <p:cNvPicPr>
            <a:picLocks noChangeAspect="1"/>
          </p:cNvPicPr>
          <p:nvPr/>
        </p:nvPicPr>
        <p:blipFill>
          <a:blip r:embed="rId5"/>
          <a:stretch>
            <a:fillRect/>
          </a:stretch>
        </p:blipFill>
        <p:spPr>
          <a:xfrm>
            <a:off x="7632853" y="157673"/>
            <a:ext cx="1511147" cy="1291729"/>
          </a:xfrm>
          <a:prstGeom prst="rect">
            <a:avLst/>
          </a:prstGeom>
        </p:spPr>
      </p:pic>
    </p:spTree>
    <p:extLst>
      <p:ext uri="{BB962C8B-B14F-4D97-AF65-F5344CB8AC3E}">
        <p14:creationId xmlns:p14="http://schemas.microsoft.com/office/powerpoint/2010/main" val="1421938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Imagen 10"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12" name="Título 1"/>
          <p:cNvSpPr>
            <a:spLocks noGrp="1"/>
          </p:cNvSpPr>
          <p:nvPr>
            <p:ph type="title"/>
          </p:nvPr>
        </p:nvSpPr>
        <p:spPr>
          <a:xfrm>
            <a:off x="457200" y="56177"/>
            <a:ext cx="8229600" cy="943913"/>
          </a:xfrm>
        </p:spPr>
        <p:txBody>
          <a:bodyPr/>
          <a:lstStyle/>
          <a:p>
            <a:pPr algn="l"/>
            <a:r>
              <a:rPr lang="es-ES" dirty="0">
                <a:solidFill>
                  <a:srgbClr val="0071AF"/>
                </a:solidFill>
              </a:rPr>
              <a:t>4</a:t>
            </a:r>
            <a:r>
              <a:rPr lang="es-ES" dirty="0" smtClean="0">
                <a:solidFill>
                  <a:srgbClr val="0071AF"/>
                </a:solidFill>
              </a:rPr>
              <a:t>.-Inhabilidades.</a:t>
            </a:r>
            <a:endParaRPr lang="es-ES" dirty="0">
              <a:solidFill>
                <a:srgbClr val="0071AF"/>
              </a:solidFill>
            </a:endParaRPr>
          </a:p>
        </p:txBody>
      </p:sp>
      <p:sp>
        <p:nvSpPr>
          <p:cNvPr id="13" name="Marcador de contenido 3"/>
          <p:cNvSpPr>
            <a:spLocks noGrp="1"/>
          </p:cNvSpPr>
          <p:nvPr>
            <p:ph idx="1"/>
          </p:nvPr>
        </p:nvSpPr>
        <p:spPr>
          <a:xfrm>
            <a:off x="457200" y="1392158"/>
            <a:ext cx="6235700" cy="4876440"/>
          </a:xfrm>
        </p:spPr>
        <p:txBody>
          <a:bodyPr>
            <a:normAutofit/>
          </a:bodyPr>
          <a:lstStyle/>
          <a:p>
            <a:pPr marL="0" indent="0" algn="just">
              <a:buNone/>
            </a:pPr>
            <a:r>
              <a:rPr lang="es-CL" sz="2200" dirty="0" smtClean="0"/>
              <a:t>1.- </a:t>
            </a:r>
            <a:r>
              <a:rPr lang="es-CL" sz="2400" dirty="0" smtClean="0"/>
              <a:t>Condena </a:t>
            </a:r>
            <a:r>
              <a:rPr lang="es-CL" sz="2400" b="1" dirty="0" smtClean="0"/>
              <a:t>prácticas </a:t>
            </a:r>
            <a:r>
              <a:rPr lang="es-CL" sz="2400" b="1" dirty="0"/>
              <a:t>antisindicales </a:t>
            </a:r>
            <a:r>
              <a:rPr lang="es-CL" sz="2400" dirty="0"/>
              <a:t>o </a:t>
            </a:r>
            <a:r>
              <a:rPr lang="es-CL" sz="2400" b="1" dirty="0"/>
              <a:t>infracción </a:t>
            </a:r>
            <a:r>
              <a:rPr lang="es-CL" sz="2400" b="1" dirty="0" smtClean="0"/>
              <a:t>a </a:t>
            </a:r>
            <a:r>
              <a:rPr lang="es-CL" sz="2400" b="1" dirty="0"/>
              <a:t>derechos fundamentales de los </a:t>
            </a:r>
            <a:r>
              <a:rPr lang="es-CL" sz="2400" b="1" dirty="0" smtClean="0"/>
              <a:t>trabajadores</a:t>
            </a:r>
            <a:r>
              <a:rPr lang="es-CL" sz="2400" dirty="0" smtClean="0"/>
              <a:t>, o por </a:t>
            </a:r>
            <a:r>
              <a:rPr lang="es-CL" sz="2400" b="1" dirty="0" smtClean="0"/>
              <a:t>delitos concursales</a:t>
            </a:r>
            <a:r>
              <a:rPr lang="es-CL" sz="2400" dirty="0" smtClean="0"/>
              <a:t>. L. 19.886. Art. 4°, inciso 1°.</a:t>
            </a:r>
          </a:p>
          <a:p>
            <a:pPr marL="0" indent="0" algn="just">
              <a:buNone/>
            </a:pPr>
            <a:endParaRPr lang="es-CL" sz="2400" dirty="0" smtClean="0">
              <a:solidFill>
                <a:schemeClr val="accent6"/>
              </a:solidFill>
            </a:endParaRPr>
          </a:p>
          <a:p>
            <a:pPr marL="0" indent="0" algn="just">
              <a:buNone/>
            </a:pPr>
            <a:r>
              <a:rPr lang="es-CL" sz="2400" dirty="0" smtClean="0"/>
              <a:t>2.- </a:t>
            </a:r>
            <a:r>
              <a:rPr lang="es-CL" sz="2400" b="1" dirty="0"/>
              <a:t>Personas jurídicas condenadas </a:t>
            </a:r>
            <a:r>
              <a:rPr lang="es-CL" sz="2400" dirty="0"/>
              <a:t>a la pena de </a:t>
            </a:r>
            <a:r>
              <a:rPr lang="es-CL" sz="2400" b="1" dirty="0"/>
              <a:t>prohibición de celebrar actos y contratos</a:t>
            </a:r>
            <a:r>
              <a:rPr lang="es-CL" sz="2400" dirty="0"/>
              <a:t> con organismos del </a:t>
            </a:r>
            <a:r>
              <a:rPr lang="es-CL" sz="2400" dirty="0" smtClean="0"/>
              <a:t>Estado. L. 20.393. Art </a:t>
            </a:r>
            <a:r>
              <a:rPr lang="es-CL" sz="2400" dirty="0"/>
              <a:t>8° y </a:t>
            </a:r>
            <a:r>
              <a:rPr lang="es-CL" sz="2400" dirty="0" smtClean="0"/>
              <a:t>10.</a:t>
            </a:r>
          </a:p>
          <a:p>
            <a:pPr algn="just"/>
            <a:endParaRPr lang="es-CL" sz="2400" dirty="0"/>
          </a:p>
          <a:p>
            <a:pPr algn="just">
              <a:buFont typeface="Wingdings" panose="05000000000000000000" pitchFamily="2" charset="2"/>
              <a:buChar char="ü"/>
            </a:pPr>
            <a:r>
              <a:rPr lang="es-CL" sz="2400" b="1" dirty="0"/>
              <a:t>DEUDAS DE OBLIGACIONES LABORALES Y </a:t>
            </a:r>
            <a:r>
              <a:rPr lang="es-CL" sz="2400" b="1" dirty="0" smtClean="0"/>
              <a:t>PREVISIONALES</a:t>
            </a:r>
            <a:r>
              <a:rPr lang="es-CL" sz="2400" dirty="0" smtClean="0"/>
              <a:t>. L. 19.886. Art. 4°, inc. 2°. </a:t>
            </a:r>
            <a:endParaRPr lang="es-CL" sz="2200" dirty="0"/>
          </a:p>
          <a:p>
            <a:pPr marL="0" indent="0" algn="just">
              <a:buNone/>
            </a:pPr>
            <a:endParaRPr lang="es-CL" sz="2200" dirty="0">
              <a:solidFill>
                <a:schemeClr val="accent6"/>
              </a:solidFill>
            </a:endParaRPr>
          </a:p>
          <a:p>
            <a:pPr marL="0" indent="0" algn="just">
              <a:buNone/>
            </a:pPr>
            <a:endParaRPr lang="es-CL" sz="2200" dirty="0">
              <a:solidFill>
                <a:schemeClr val="accent6"/>
              </a:solidFill>
            </a:endParaRPr>
          </a:p>
        </p:txBody>
      </p:sp>
      <p:pic>
        <p:nvPicPr>
          <p:cNvPr id="14" name="Imagen 13"/>
          <p:cNvPicPr>
            <a:picLocks noChangeAspect="1"/>
          </p:cNvPicPr>
          <p:nvPr/>
        </p:nvPicPr>
        <p:blipFill>
          <a:blip r:embed="rId4"/>
          <a:stretch>
            <a:fillRect/>
          </a:stretch>
        </p:blipFill>
        <p:spPr>
          <a:xfrm>
            <a:off x="7162800" y="655916"/>
            <a:ext cx="1524000" cy="1162963"/>
          </a:xfrm>
          <a:prstGeom prst="rect">
            <a:avLst/>
          </a:prstGeom>
        </p:spPr>
      </p:pic>
      <p:pic>
        <p:nvPicPr>
          <p:cNvPr id="15" name="Imagen 14"/>
          <p:cNvPicPr>
            <a:picLocks noChangeAspect="1"/>
          </p:cNvPicPr>
          <p:nvPr/>
        </p:nvPicPr>
        <p:blipFill>
          <a:blip r:embed="rId5"/>
          <a:stretch>
            <a:fillRect/>
          </a:stretch>
        </p:blipFill>
        <p:spPr>
          <a:xfrm>
            <a:off x="6908017" y="3987800"/>
            <a:ext cx="2143125" cy="1871066"/>
          </a:xfrm>
          <a:prstGeom prst="rect">
            <a:avLst/>
          </a:prstGeom>
        </p:spPr>
      </p:pic>
    </p:spTree>
    <p:extLst>
      <p:ext uri="{BB962C8B-B14F-4D97-AF65-F5344CB8AC3E}">
        <p14:creationId xmlns:p14="http://schemas.microsoft.com/office/powerpoint/2010/main" val="104341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Imagen 10"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12" name="Título 1"/>
          <p:cNvSpPr>
            <a:spLocks noGrp="1"/>
          </p:cNvSpPr>
          <p:nvPr>
            <p:ph type="title"/>
          </p:nvPr>
        </p:nvSpPr>
        <p:spPr>
          <a:xfrm>
            <a:off x="457200" y="56177"/>
            <a:ext cx="8229600" cy="943913"/>
          </a:xfrm>
        </p:spPr>
        <p:txBody>
          <a:bodyPr/>
          <a:lstStyle/>
          <a:p>
            <a:pPr algn="l"/>
            <a:r>
              <a:rPr lang="es-ES" dirty="0">
                <a:solidFill>
                  <a:srgbClr val="0071AF"/>
                </a:solidFill>
              </a:rPr>
              <a:t>4</a:t>
            </a:r>
            <a:r>
              <a:rPr lang="es-ES" dirty="0" smtClean="0">
                <a:solidFill>
                  <a:srgbClr val="0071AF"/>
                </a:solidFill>
              </a:rPr>
              <a:t>.-Inhabilidades.</a:t>
            </a:r>
            <a:endParaRPr lang="es-ES" dirty="0">
              <a:solidFill>
                <a:srgbClr val="0071AF"/>
              </a:solidFill>
            </a:endParaRPr>
          </a:p>
        </p:txBody>
      </p:sp>
      <p:sp>
        <p:nvSpPr>
          <p:cNvPr id="13" name="Marcador de contenido 3"/>
          <p:cNvSpPr>
            <a:spLocks noGrp="1"/>
          </p:cNvSpPr>
          <p:nvPr>
            <p:ph idx="1"/>
          </p:nvPr>
        </p:nvSpPr>
        <p:spPr>
          <a:xfrm>
            <a:off x="457199" y="1150888"/>
            <a:ext cx="7097487" cy="5108398"/>
          </a:xfrm>
        </p:spPr>
        <p:txBody>
          <a:bodyPr>
            <a:normAutofit fontScale="92500" lnSpcReduction="10000"/>
          </a:bodyPr>
          <a:lstStyle/>
          <a:p>
            <a:pPr marL="0" indent="0" algn="just">
              <a:buNone/>
            </a:pPr>
            <a:r>
              <a:rPr lang="es-CL" sz="2400" b="1" dirty="0" smtClean="0"/>
              <a:t>2</a:t>
            </a:r>
            <a:r>
              <a:rPr lang="es-CL" sz="2400" b="1" dirty="0"/>
              <a:t>.- </a:t>
            </a:r>
            <a:r>
              <a:rPr lang="es-CL" sz="2400" b="1" dirty="0" smtClean="0"/>
              <a:t>Vínculo </a:t>
            </a:r>
            <a:r>
              <a:rPr lang="es-CL" sz="2400" b="1" dirty="0"/>
              <a:t>de parentesco o societario. </a:t>
            </a:r>
            <a:r>
              <a:rPr lang="es-CL" sz="2400" b="1" dirty="0" smtClean="0"/>
              <a:t>L. 19.886. Art. 4°, inc. 6°. </a:t>
            </a:r>
          </a:p>
          <a:p>
            <a:pPr marL="0" indent="0" algn="just">
              <a:buNone/>
            </a:pPr>
            <a:r>
              <a:rPr lang="es-CL" sz="2400" dirty="0" smtClean="0"/>
              <a:t>El órgano contratante no puede suscribir contratos con:</a:t>
            </a:r>
          </a:p>
          <a:p>
            <a:pPr marL="0" indent="0" algn="just">
              <a:buNone/>
            </a:pPr>
            <a:r>
              <a:rPr lang="es-CL" sz="2400" dirty="0"/>
              <a:t>1.- </a:t>
            </a:r>
            <a:r>
              <a:rPr lang="es-CL" sz="2400" dirty="0" smtClean="0"/>
              <a:t>Funcionarios </a:t>
            </a:r>
            <a:r>
              <a:rPr lang="es-CL" sz="2400" dirty="0"/>
              <a:t>directivos del </a:t>
            </a:r>
            <a:r>
              <a:rPr lang="es-CL" sz="2400" dirty="0" smtClean="0"/>
              <a:t>mismo.</a:t>
            </a:r>
          </a:p>
          <a:p>
            <a:pPr marL="0" indent="0" algn="just">
              <a:buNone/>
            </a:pPr>
            <a:r>
              <a:rPr lang="es-CL" sz="2400" dirty="0" smtClean="0"/>
              <a:t>2.- El cónyuge, hijos</a:t>
            </a:r>
            <a:r>
              <a:rPr lang="es-CL" sz="2400" dirty="0"/>
              <a:t>, adoptados o parientes hasta el tercer grado </a:t>
            </a:r>
            <a:r>
              <a:rPr lang="es-CL" sz="2400" dirty="0" smtClean="0"/>
              <a:t>de consanguinidad </a:t>
            </a:r>
            <a:r>
              <a:rPr lang="es-CL" sz="2400" dirty="0"/>
              <a:t>y segundo de </a:t>
            </a:r>
            <a:r>
              <a:rPr lang="es-CL" sz="2400" dirty="0" smtClean="0"/>
              <a:t>afinidad del funcionario directivo.</a:t>
            </a:r>
          </a:p>
          <a:p>
            <a:pPr marL="0" indent="0" algn="just">
              <a:buNone/>
            </a:pPr>
            <a:r>
              <a:rPr lang="es-CL" sz="2400" dirty="0"/>
              <a:t>3.- </a:t>
            </a:r>
            <a:r>
              <a:rPr lang="es-CL" sz="2400" dirty="0" smtClean="0"/>
              <a:t>Ni </a:t>
            </a:r>
            <a:r>
              <a:rPr lang="es-CL" sz="2400" dirty="0"/>
              <a:t>con sociedades de personas o</a:t>
            </a:r>
            <a:r>
              <a:rPr lang="es-CL" sz="2400" dirty="0" smtClean="0"/>
              <a:t> S.A. cerradas de </a:t>
            </a:r>
            <a:r>
              <a:rPr lang="es-CL" sz="2400" dirty="0"/>
              <a:t>las </a:t>
            </a:r>
            <a:r>
              <a:rPr lang="es-CL" sz="2400" dirty="0" smtClean="0"/>
              <a:t>que formen partes o sean accionistas personas del N° 1 y 2 vistos.</a:t>
            </a:r>
          </a:p>
          <a:p>
            <a:pPr marL="0" indent="0" algn="just">
              <a:buNone/>
            </a:pPr>
            <a:r>
              <a:rPr lang="es-CL" sz="2400" dirty="0" smtClean="0"/>
              <a:t>4</a:t>
            </a:r>
            <a:r>
              <a:rPr lang="es-CL" sz="2400" dirty="0"/>
              <a:t>.- Ni con </a:t>
            </a:r>
            <a:r>
              <a:rPr lang="es-CL" sz="2400" dirty="0" smtClean="0"/>
              <a:t>S.A. abiertas </a:t>
            </a:r>
            <a:r>
              <a:rPr lang="es-CL" sz="2400" dirty="0"/>
              <a:t>de las que </a:t>
            </a:r>
            <a:r>
              <a:rPr lang="es-CL" sz="2400" dirty="0" smtClean="0"/>
              <a:t>sean accionistas al menos en el 10% del capital personas </a:t>
            </a:r>
            <a:r>
              <a:rPr lang="es-CL" sz="2400" dirty="0"/>
              <a:t>del N° 1 y 2 vistos</a:t>
            </a:r>
            <a:r>
              <a:rPr lang="es-CL" sz="2400" dirty="0" smtClean="0"/>
              <a:t>.</a:t>
            </a:r>
          </a:p>
          <a:p>
            <a:pPr marL="0" indent="0" algn="just">
              <a:buNone/>
            </a:pPr>
            <a:r>
              <a:rPr lang="es-CL" sz="2400" dirty="0"/>
              <a:t>5.- N</a:t>
            </a:r>
            <a:r>
              <a:rPr lang="es-CL" sz="2400" dirty="0" smtClean="0"/>
              <a:t>i con </a:t>
            </a:r>
            <a:r>
              <a:rPr lang="es-CL" sz="2400" dirty="0"/>
              <a:t>los gerentes, administradores, representantes o</a:t>
            </a:r>
          </a:p>
          <a:p>
            <a:pPr marL="0" indent="0" algn="just">
              <a:buNone/>
            </a:pPr>
            <a:r>
              <a:rPr lang="es-CL" sz="2400" dirty="0" smtClean="0"/>
              <a:t>Directores de </a:t>
            </a:r>
            <a:r>
              <a:rPr lang="es-CL" sz="2400" dirty="0" err="1" smtClean="0"/>
              <a:t>N°s</a:t>
            </a:r>
            <a:r>
              <a:rPr lang="es-CL" sz="2400" dirty="0" smtClean="0"/>
              <a:t> 3 y 4 anterior.</a:t>
            </a:r>
          </a:p>
          <a:p>
            <a:pPr marL="0" indent="0" algn="just">
              <a:buNone/>
            </a:pPr>
            <a:endParaRPr lang="es-CL" sz="2400" dirty="0"/>
          </a:p>
          <a:p>
            <a:pPr marL="0" indent="0" algn="just">
              <a:buNone/>
            </a:pPr>
            <a:endParaRPr lang="es-CL" sz="2400" dirty="0"/>
          </a:p>
          <a:p>
            <a:pPr marL="0" indent="0" algn="just">
              <a:buNone/>
            </a:pPr>
            <a:endParaRPr lang="es-CL" sz="2400" dirty="0" smtClean="0"/>
          </a:p>
          <a:p>
            <a:pPr marL="0" indent="0" algn="just">
              <a:buNone/>
            </a:pPr>
            <a:endParaRPr lang="es-CL" sz="2200" dirty="0"/>
          </a:p>
          <a:p>
            <a:pPr marL="0" indent="0" algn="just">
              <a:buNone/>
            </a:pPr>
            <a:endParaRPr lang="es-CL" sz="2200" dirty="0">
              <a:solidFill>
                <a:schemeClr val="accent6"/>
              </a:solidFill>
            </a:endParaRPr>
          </a:p>
          <a:p>
            <a:pPr marL="0" indent="0" algn="just">
              <a:buNone/>
            </a:pPr>
            <a:endParaRPr lang="es-CL" sz="2200" dirty="0">
              <a:solidFill>
                <a:schemeClr val="accent6"/>
              </a:solidFill>
            </a:endParaRPr>
          </a:p>
        </p:txBody>
      </p:sp>
      <p:pic>
        <p:nvPicPr>
          <p:cNvPr id="14" name="Imagen 13"/>
          <p:cNvPicPr>
            <a:picLocks noChangeAspect="1"/>
          </p:cNvPicPr>
          <p:nvPr/>
        </p:nvPicPr>
        <p:blipFill>
          <a:blip r:embed="rId4"/>
          <a:stretch>
            <a:fillRect/>
          </a:stretch>
        </p:blipFill>
        <p:spPr>
          <a:xfrm>
            <a:off x="7162800" y="655916"/>
            <a:ext cx="1524000" cy="1162963"/>
          </a:xfrm>
          <a:prstGeom prst="rect">
            <a:avLst/>
          </a:prstGeom>
        </p:spPr>
      </p:pic>
      <p:pic>
        <p:nvPicPr>
          <p:cNvPr id="15" name="Imagen 14"/>
          <p:cNvPicPr>
            <a:picLocks noChangeAspect="1"/>
          </p:cNvPicPr>
          <p:nvPr/>
        </p:nvPicPr>
        <p:blipFill>
          <a:blip r:embed="rId5"/>
          <a:stretch>
            <a:fillRect/>
          </a:stretch>
        </p:blipFill>
        <p:spPr>
          <a:xfrm>
            <a:off x="7641771" y="4299856"/>
            <a:ext cx="1404258" cy="1559009"/>
          </a:xfrm>
          <a:prstGeom prst="rect">
            <a:avLst/>
          </a:prstGeom>
        </p:spPr>
      </p:pic>
    </p:spTree>
    <p:extLst>
      <p:ext uri="{BB962C8B-B14F-4D97-AF65-F5344CB8AC3E}">
        <p14:creationId xmlns:p14="http://schemas.microsoft.com/office/powerpoint/2010/main" val="339102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Imagen 10" descr="HOJA 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77" y="724168"/>
            <a:ext cx="8534400" cy="426720"/>
          </a:xfrm>
          <a:prstGeom prst="rect">
            <a:avLst/>
          </a:prstGeom>
        </p:spPr>
      </p:pic>
      <p:sp>
        <p:nvSpPr>
          <p:cNvPr id="12" name="Título 1"/>
          <p:cNvSpPr>
            <a:spLocks noGrp="1"/>
          </p:cNvSpPr>
          <p:nvPr>
            <p:ph type="title"/>
          </p:nvPr>
        </p:nvSpPr>
        <p:spPr>
          <a:xfrm>
            <a:off x="457200" y="56177"/>
            <a:ext cx="8229600" cy="943913"/>
          </a:xfrm>
        </p:spPr>
        <p:txBody>
          <a:bodyPr/>
          <a:lstStyle/>
          <a:p>
            <a:pPr algn="l"/>
            <a:r>
              <a:rPr lang="es-ES" dirty="0">
                <a:solidFill>
                  <a:srgbClr val="0071AF"/>
                </a:solidFill>
              </a:rPr>
              <a:t>4</a:t>
            </a:r>
            <a:r>
              <a:rPr lang="es-ES" dirty="0" smtClean="0">
                <a:solidFill>
                  <a:srgbClr val="0071AF"/>
                </a:solidFill>
              </a:rPr>
              <a:t>.-Inhabilidades.</a:t>
            </a:r>
            <a:endParaRPr lang="es-ES" dirty="0">
              <a:solidFill>
                <a:srgbClr val="0071AF"/>
              </a:solidFill>
            </a:endParaRPr>
          </a:p>
        </p:txBody>
      </p:sp>
      <p:sp>
        <p:nvSpPr>
          <p:cNvPr id="13" name="Marcador de contenido 3"/>
          <p:cNvSpPr>
            <a:spLocks noGrp="1"/>
          </p:cNvSpPr>
          <p:nvPr>
            <p:ph idx="1"/>
          </p:nvPr>
        </p:nvSpPr>
        <p:spPr>
          <a:xfrm>
            <a:off x="457200" y="1392158"/>
            <a:ext cx="6235700" cy="4876440"/>
          </a:xfrm>
        </p:spPr>
        <p:txBody>
          <a:bodyPr>
            <a:normAutofit/>
          </a:bodyPr>
          <a:lstStyle/>
          <a:p>
            <a:pPr marL="0" indent="0" algn="just">
              <a:buNone/>
            </a:pPr>
            <a:r>
              <a:rPr lang="es-CL" sz="2400" b="1" dirty="0" smtClean="0"/>
              <a:t>2</a:t>
            </a:r>
            <a:r>
              <a:rPr lang="es-CL" sz="2400" b="1" dirty="0"/>
              <a:t>.- </a:t>
            </a:r>
            <a:r>
              <a:rPr lang="es-CL" sz="2400" b="1" dirty="0" smtClean="0"/>
              <a:t>Vínculo </a:t>
            </a:r>
            <a:r>
              <a:rPr lang="es-CL" sz="2400" b="1" dirty="0"/>
              <a:t>de parentesco o societario. </a:t>
            </a:r>
            <a:r>
              <a:rPr lang="es-CL" sz="2400" b="1" dirty="0" smtClean="0"/>
              <a:t>L. 19.886. Art. 4°, inc. 6°.</a:t>
            </a:r>
          </a:p>
          <a:p>
            <a:pPr marL="0" indent="0" algn="just">
              <a:buNone/>
            </a:pPr>
            <a:r>
              <a:rPr lang="es-CL" sz="2400" b="1" dirty="0" smtClean="0"/>
              <a:t> </a:t>
            </a:r>
          </a:p>
          <a:p>
            <a:pPr algn="just"/>
            <a:r>
              <a:rPr lang="es-CL" sz="2400" dirty="0" smtClean="0"/>
              <a:t>Oportunidad. </a:t>
            </a:r>
            <a:r>
              <a:rPr lang="es-CL" sz="2400" dirty="0" smtClean="0">
                <a:solidFill>
                  <a:schemeClr val="accent6"/>
                </a:solidFill>
              </a:rPr>
              <a:t>Dictamen N° 61.723-2013.</a:t>
            </a:r>
          </a:p>
          <a:p>
            <a:pPr marL="0" indent="0" algn="just">
              <a:buNone/>
            </a:pPr>
            <a:r>
              <a:rPr lang="es-CL" sz="2400" dirty="0">
                <a:solidFill>
                  <a:schemeClr val="accent6"/>
                </a:solidFill>
              </a:rPr>
              <a:t>	</a:t>
            </a:r>
            <a:r>
              <a:rPr lang="es-CL" sz="2400" dirty="0" smtClean="0">
                <a:solidFill>
                  <a:schemeClr val="accent6"/>
                </a:solidFill>
              </a:rPr>
              <a:t>Contratación.</a:t>
            </a:r>
          </a:p>
          <a:p>
            <a:pPr algn="just"/>
            <a:r>
              <a:rPr lang="es-CL" sz="2400" dirty="0" smtClean="0"/>
              <a:t>Infracción principio </a:t>
            </a:r>
            <a:r>
              <a:rPr lang="es-CL" sz="2400" dirty="0"/>
              <a:t>de probidad </a:t>
            </a:r>
            <a:r>
              <a:rPr lang="es-CL" sz="2400" dirty="0" smtClean="0"/>
              <a:t>administrativa. L. 18.575. Art. 62</a:t>
            </a:r>
            <a:r>
              <a:rPr lang="es-CL" sz="2400" dirty="0"/>
              <a:t>, N° </a:t>
            </a:r>
            <a:r>
              <a:rPr lang="es-CL" sz="2400" dirty="0" smtClean="0"/>
              <a:t>6.</a:t>
            </a:r>
          </a:p>
          <a:p>
            <a:pPr marL="0" indent="0" algn="just">
              <a:buNone/>
            </a:pPr>
            <a:endParaRPr lang="es-CL" sz="2400" dirty="0" smtClean="0"/>
          </a:p>
          <a:p>
            <a:pPr marL="0" indent="0" algn="just">
              <a:buNone/>
            </a:pPr>
            <a:endParaRPr lang="es-CL" sz="2200" dirty="0"/>
          </a:p>
          <a:p>
            <a:pPr marL="0" indent="0" algn="just">
              <a:buNone/>
            </a:pPr>
            <a:endParaRPr lang="es-CL" sz="2200" dirty="0">
              <a:solidFill>
                <a:schemeClr val="accent6"/>
              </a:solidFill>
            </a:endParaRPr>
          </a:p>
          <a:p>
            <a:pPr marL="0" indent="0" algn="just">
              <a:buNone/>
            </a:pPr>
            <a:endParaRPr lang="es-CL" sz="2200" dirty="0">
              <a:solidFill>
                <a:schemeClr val="accent6"/>
              </a:solidFill>
            </a:endParaRPr>
          </a:p>
        </p:txBody>
      </p:sp>
      <p:pic>
        <p:nvPicPr>
          <p:cNvPr id="14" name="Imagen 13"/>
          <p:cNvPicPr>
            <a:picLocks noChangeAspect="1"/>
          </p:cNvPicPr>
          <p:nvPr/>
        </p:nvPicPr>
        <p:blipFill>
          <a:blip r:embed="rId4"/>
          <a:stretch>
            <a:fillRect/>
          </a:stretch>
        </p:blipFill>
        <p:spPr>
          <a:xfrm>
            <a:off x="7162800" y="655916"/>
            <a:ext cx="1524000" cy="1162963"/>
          </a:xfrm>
          <a:prstGeom prst="rect">
            <a:avLst/>
          </a:prstGeom>
        </p:spPr>
      </p:pic>
      <p:pic>
        <p:nvPicPr>
          <p:cNvPr id="15" name="Imagen 14"/>
          <p:cNvPicPr>
            <a:picLocks noChangeAspect="1"/>
          </p:cNvPicPr>
          <p:nvPr/>
        </p:nvPicPr>
        <p:blipFill>
          <a:blip r:embed="rId5"/>
          <a:stretch>
            <a:fillRect/>
          </a:stretch>
        </p:blipFill>
        <p:spPr>
          <a:xfrm>
            <a:off x="6908017" y="3987800"/>
            <a:ext cx="2143125" cy="1871066"/>
          </a:xfrm>
          <a:prstGeom prst="rect">
            <a:avLst/>
          </a:prstGeom>
        </p:spPr>
      </p:pic>
    </p:spTree>
    <p:extLst>
      <p:ext uri="{BB962C8B-B14F-4D97-AF65-F5344CB8AC3E}">
        <p14:creationId xmlns:p14="http://schemas.microsoft.com/office/powerpoint/2010/main" val="89812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2471</Words>
  <Application>Microsoft Office PowerPoint</Application>
  <PresentationFormat>Presentación en pantalla (4:3)</PresentationFormat>
  <Paragraphs>334</Paragraphs>
  <Slides>45</Slides>
  <Notes>0</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Ley N° 19.886 de Bases sobre Contratos Administrativos de Suministro y Prestación de Servicios</vt:lpstr>
      <vt:lpstr>Contenido 1: Introducción y antecedentes generales de la normativa.</vt:lpstr>
      <vt:lpstr>Introducción y antecedentes generales de la normativa.</vt:lpstr>
      <vt:lpstr>1.- Contexto y objetivos</vt:lpstr>
      <vt:lpstr>2.- Ámbito de aplicación de la ley</vt:lpstr>
      <vt:lpstr>3.- Requisitos para ofertar</vt:lpstr>
      <vt:lpstr>4.-Inhabilidades.</vt:lpstr>
      <vt:lpstr>4.-Inhabilidades.</vt:lpstr>
      <vt:lpstr>4.-Inhabilidades.</vt:lpstr>
      <vt:lpstr>Contenido 2: Principios que rigen la Ley N°19.886</vt:lpstr>
      <vt:lpstr>Principios que rigen la Ley</vt:lpstr>
      <vt:lpstr>Principio de estricta sujeción a las bases</vt:lpstr>
      <vt:lpstr>Principio de libre concurrencia</vt:lpstr>
      <vt:lpstr>Principio de igualdad de los oferentes</vt:lpstr>
      <vt:lpstr>Principio de no formalización</vt:lpstr>
      <vt:lpstr>Principio de probidad administrativa</vt:lpstr>
      <vt:lpstr>Transparencia (y publicidad)</vt:lpstr>
      <vt:lpstr>Contenido 3: Mecanismos de Contratación</vt:lpstr>
      <vt:lpstr>Mecanismos de Contratación</vt:lpstr>
      <vt:lpstr>Mecanismos de Contratación</vt:lpstr>
      <vt:lpstr>De los Mecanismos de Contratación </vt:lpstr>
      <vt:lpstr>Mecanismos de Contratación</vt:lpstr>
      <vt:lpstr>Contenido 4: Bases Administrativas</vt:lpstr>
      <vt:lpstr>Bases Administrativas</vt:lpstr>
      <vt:lpstr>Concepto de Bases Administrativas</vt:lpstr>
      <vt:lpstr>Concepto de Bases Administrativas</vt:lpstr>
      <vt:lpstr>Concepto de Bases Administrativas</vt:lpstr>
      <vt:lpstr>Principales contenidos de las Bases:</vt:lpstr>
      <vt:lpstr>Criterios de selección de las ofertas:</vt:lpstr>
      <vt:lpstr>Contenido 5: Ejecución del Contrato</vt:lpstr>
      <vt:lpstr>Ejecución del Contrato</vt:lpstr>
      <vt:lpstr>1. De las Garantías</vt:lpstr>
      <vt:lpstr>1. De las Garantías</vt:lpstr>
      <vt:lpstr>1. De las Garantías</vt:lpstr>
      <vt:lpstr>2. De los Pagos</vt:lpstr>
      <vt:lpstr>3. Del Incumplimiento Contractual</vt:lpstr>
      <vt:lpstr>4. De la Renovación </vt:lpstr>
      <vt:lpstr>5. De las Modificaciones</vt:lpstr>
      <vt:lpstr>Contenido 6: Instituciones Vinculadas al Proceso de Contratación Pública</vt:lpstr>
      <vt:lpstr>INSTITUCIONES VINCULADAS AL PROCESO DE CONTRATACIÓN PÚBLICA</vt:lpstr>
      <vt:lpstr>Dirección de Compras y Contratación Pública</vt:lpstr>
      <vt:lpstr>Tribunal de Contratación Pública</vt:lpstr>
      <vt:lpstr>Contraloría General de la República</vt:lpstr>
      <vt:lpstr>Contraloría General de la República</vt:lpstr>
      <vt:lpstr>Presentación de PowerPoint</vt:lpstr>
    </vt:vector>
  </TitlesOfParts>
  <Company>Contraloria General de la Republica Chilena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amen sed Lorem ipsum</dc:title>
  <dc:creator>Cristina Andrea Valdés Vargas</dc:creator>
  <cp:lastModifiedBy>PABLO ENOC VARGAS</cp:lastModifiedBy>
  <cp:revision>146</cp:revision>
  <cp:lastPrinted>2018-04-05T19:30:07Z</cp:lastPrinted>
  <dcterms:created xsi:type="dcterms:W3CDTF">2016-07-22T14:42:36Z</dcterms:created>
  <dcterms:modified xsi:type="dcterms:W3CDTF">2018-04-05T19:35:45Z</dcterms:modified>
</cp:coreProperties>
</file>