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6" r:id="rId2"/>
  </p:sldMasterIdLst>
  <p:notesMasterIdLst>
    <p:notesMasterId r:id="rId61"/>
  </p:notesMasterIdLst>
  <p:handoutMasterIdLst>
    <p:handoutMasterId r:id="rId62"/>
  </p:handoutMasterIdLst>
  <p:sldIdLst>
    <p:sldId id="256" r:id="rId3"/>
    <p:sldId id="294" r:id="rId4"/>
    <p:sldId id="340" r:id="rId5"/>
    <p:sldId id="341" r:id="rId6"/>
    <p:sldId id="342" r:id="rId7"/>
    <p:sldId id="343" r:id="rId8"/>
    <p:sldId id="344" r:id="rId9"/>
    <p:sldId id="339" r:id="rId10"/>
    <p:sldId id="345" r:id="rId11"/>
    <p:sldId id="347" r:id="rId12"/>
    <p:sldId id="348" r:id="rId13"/>
    <p:sldId id="349" r:id="rId14"/>
    <p:sldId id="350" r:id="rId15"/>
    <p:sldId id="351" r:id="rId16"/>
    <p:sldId id="353" r:id="rId17"/>
    <p:sldId id="346" r:id="rId18"/>
    <p:sldId id="380" r:id="rId19"/>
    <p:sldId id="355" r:id="rId20"/>
    <p:sldId id="356" r:id="rId21"/>
    <p:sldId id="357" r:id="rId22"/>
    <p:sldId id="358" r:id="rId23"/>
    <p:sldId id="360" r:id="rId24"/>
    <p:sldId id="359" r:id="rId25"/>
    <p:sldId id="361" r:id="rId26"/>
    <p:sldId id="362" r:id="rId27"/>
    <p:sldId id="364" r:id="rId28"/>
    <p:sldId id="363" r:id="rId29"/>
    <p:sldId id="365" r:id="rId30"/>
    <p:sldId id="366" r:id="rId31"/>
    <p:sldId id="367" r:id="rId32"/>
    <p:sldId id="368" r:id="rId33"/>
    <p:sldId id="369" r:id="rId34"/>
    <p:sldId id="370" r:id="rId35"/>
    <p:sldId id="371" r:id="rId36"/>
    <p:sldId id="372" r:id="rId37"/>
    <p:sldId id="373" r:id="rId38"/>
    <p:sldId id="305" r:id="rId39"/>
    <p:sldId id="312" r:id="rId40"/>
    <p:sldId id="306" r:id="rId41"/>
    <p:sldId id="334" r:id="rId42"/>
    <p:sldId id="374" r:id="rId43"/>
    <p:sldId id="333" r:id="rId44"/>
    <p:sldId id="326" r:id="rId45"/>
    <p:sldId id="300" r:id="rId46"/>
    <p:sldId id="331" r:id="rId47"/>
    <p:sldId id="301" r:id="rId48"/>
    <p:sldId id="328" r:id="rId49"/>
    <p:sldId id="303" r:id="rId50"/>
    <p:sldId id="320" r:id="rId51"/>
    <p:sldId id="338" r:id="rId52"/>
    <p:sldId id="322" r:id="rId53"/>
    <p:sldId id="375" r:id="rId54"/>
    <p:sldId id="376" r:id="rId55"/>
    <p:sldId id="324" r:id="rId56"/>
    <p:sldId id="377" r:id="rId57"/>
    <p:sldId id="378" r:id="rId58"/>
    <p:sldId id="379" r:id="rId59"/>
    <p:sldId id="259" r:id="rId60"/>
  </p:sldIdLst>
  <p:sldSz cx="12192000" cy="6858000"/>
  <p:notesSz cx="7010400" cy="111252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7" autoAdjust="0"/>
    <p:restoredTop sz="94671" autoAdjust="0"/>
  </p:normalViewPr>
  <p:slideViewPr>
    <p:cSldViewPr snapToGrid="0" snapToObjects="1">
      <p:cViewPr>
        <p:scale>
          <a:sx n="94" d="100"/>
          <a:sy n="94" d="100"/>
        </p:scale>
        <p:origin x="-402" y="17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presProps" Target="presProps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viewProps" Target="view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r">
              <a:defRPr sz="1400"/>
            </a:lvl1pPr>
          </a:lstStyle>
          <a:p>
            <a:fld id="{488A920D-434F-4F8E-A621-F3769D5EBD35}" type="datetimeFigureOut">
              <a:rPr lang="es-CL" smtClean="0"/>
              <a:t>05-04-2018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938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r">
              <a:defRPr sz="1400"/>
            </a:lvl1pPr>
          </a:lstStyle>
          <a:p>
            <a:fld id="{0F24FE50-C481-4238-9744-BCE64A7C3776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65688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558192"/>
          </a:xfrm>
          <a:prstGeom prst="rect">
            <a:avLst/>
          </a:prstGeom>
        </p:spPr>
        <p:txBody>
          <a:bodyPr vert="horz" lIns="103629" tIns="51814" rIns="103629" bIns="51814" rtlCol="0"/>
          <a:lstStyle>
            <a:lvl1pPr algn="r">
              <a:defRPr sz="1400"/>
            </a:lvl1pPr>
          </a:lstStyle>
          <a:p>
            <a:fld id="{832ECF49-3344-403C-AE76-DE8B96CC5E3C}" type="datetimeFigureOut">
              <a:rPr lang="es-CL" smtClean="0"/>
              <a:t>05-04-2018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68275" y="1390650"/>
            <a:ext cx="6673850" cy="37544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3629" tIns="51814" rIns="103629" bIns="51814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0" y="5354002"/>
            <a:ext cx="5608320" cy="4380548"/>
          </a:xfrm>
          <a:prstGeom prst="rect">
            <a:avLst/>
          </a:prstGeom>
        </p:spPr>
        <p:txBody>
          <a:bodyPr vert="horz" lIns="103629" tIns="51814" rIns="103629" bIns="51814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l">
              <a:defRPr sz="14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10"/>
            <a:ext cx="3037840" cy="558191"/>
          </a:xfrm>
          <a:prstGeom prst="rect">
            <a:avLst/>
          </a:prstGeom>
        </p:spPr>
        <p:txBody>
          <a:bodyPr vert="horz" lIns="103629" tIns="51814" rIns="103629" bIns="51814" rtlCol="0" anchor="b"/>
          <a:lstStyle>
            <a:lvl1pPr algn="r">
              <a:defRPr sz="1400"/>
            </a:lvl1pPr>
          </a:lstStyle>
          <a:p>
            <a:fld id="{04D53854-FC09-4F1E-9D92-9E52B58C6E1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778645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922043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758127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76681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783121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3937412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537542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575824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519403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8325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557170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33955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088873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47816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7473772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5689260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11927812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87128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638296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99545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7618761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7746537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29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18778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3148572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9644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1371124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5491086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604028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01605630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07641672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0055359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3417533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5180439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39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7531910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5350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99629022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98670236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62520636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4826934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95487513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03725879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708420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034670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45088321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49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307459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5069711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78740050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25240141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8604576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53809668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614049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18155536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1245868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00198351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58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894825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428676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444877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835274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D53854-FC09-4F1E-9D92-9E52B58C6E18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26251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ntraloriachile" TargetMode="External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hyperlink" Target="http://www.contraloria.cl" TargetMode="External"/><Relationship Id="rId5" Type="http://schemas.openxmlformats.org/officeDocument/2006/relationships/hyperlink" Target="http://www.youtube.com/user/CONTRALORIACHILE" TargetMode="External"/><Relationship Id="rId4" Type="http://schemas.openxmlformats.org/officeDocument/2006/relationships/hyperlink" Target="http://twitter.com/Contraloriacl" TargetMode="Externa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34637" y="2130426"/>
            <a:ext cx="11291696" cy="1470025"/>
          </a:xfrm>
        </p:spPr>
        <p:txBody>
          <a:bodyPr>
            <a:normAutofit/>
          </a:bodyPr>
          <a:lstStyle>
            <a:lvl1pPr algn="l">
              <a:defRPr sz="3200" b="1">
                <a:solidFill>
                  <a:srgbClr val="005CBF"/>
                </a:solidFill>
                <a:latin typeface="Arial"/>
                <a:cs typeface="Arial"/>
              </a:defRPr>
            </a:lvl1pPr>
          </a:lstStyle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4" name="Rectángulo 3">
            <a:hlinkClick r:id="rId3"/>
          </p:cNvPr>
          <p:cNvSpPr/>
          <p:nvPr userDrawn="1"/>
        </p:nvSpPr>
        <p:spPr>
          <a:xfrm>
            <a:off x="10258777" y="6392334"/>
            <a:ext cx="35277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5" name="Rectángulo 4">
            <a:hlinkClick r:id="rId4"/>
          </p:cNvPr>
          <p:cNvSpPr/>
          <p:nvPr userDrawn="1"/>
        </p:nvSpPr>
        <p:spPr>
          <a:xfrm>
            <a:off x="10687760" y="6381750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6" name="Rectángulo 5">
            <a:hlinkClick r:id="rId5"/>
          </p:cNvPr>
          <p:cNvSpPr/>
          <p:nvPr userDrawn="1"/>
        </p:nvSpPr>
        <p:spPr>
          <a:xfrm>
            <a:off x="11102620" y="6407154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11" name="Marcador de texto 10"/>
          <p:cNvSpPr>
            <a:spLocks noGrp="1"/>
          </p:cNvSpPr>
          <p:nvPr>
            <p:ph type="body" sz="quarter" idx="10" hasCustomPrompt="1"/>
          </p:nvPr>
        </p:nvSpPr>
        <p:spPr>
          <a:xfrm>
            <a:off x="1721577" y="5485338"/>
            <a:ext cx="8240516" cy="24466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20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División</a:t>
            </a:r>
          </a:p>
        </p:txBody>
      </p:sp>
      <p:sp>
        <p:nvSpPr>
          <p:cNvPr id="14" name="Marcador de texto 10"/>
          <p:cNvSpPr>
            <a:spLocks noGrp="1"/>
          </p:cNvSpPr>
          <p:nvPr>
            <p:ph type="body" sz="quarter" idx="11" hasCustomPrompt="1"/>
          </p:nvPr>
        </p:nvSpPr>
        <p:spPr>
          <a:xfrm>
            <a:off x="1725547" y="5659082"/>
            <a:ext cx="8240516" cy="2446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50">
                <a:solidFill>
                  <a:srgbClr val="9B9B9B"/>
                </a:solidFill>
              </a:defRPr>
            </a:lvl1pPr>
          </a:lstStyle>
          <a:p>
            <a:pPr lvl="0"/>
            <a:r>
              <a:rPr lang="es-ES_tradnl" dirty="0" smtClean="0"/>
              <a:t>Haga clic para editar Unidad</a:t>
            </a:r>
          </a:p>
        </p:txBody>
      </p:sp>
    </p:spTree>
    <p:extLst>
      <p:ext uri="{BB962C8B-B14F-4D97-AF65-F5344CB8AC3E}">
        <p14:creationId xmlns:p14="http://schemas.microsoft.com/office/powerpoint/2010/main" val="3738460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7429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594869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0117636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0453467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65042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7927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2084917"/>
            <a:ext cx="11144956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ítulo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8308623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 dirty="0"/>
          </a:p>
        </p:txBody>
      </p:sp>
      <p:sp>
        <p:nvSpPr>
          <p:cNvPr id="12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2365660" y="6276920"/>
            <a:ext cx="8629664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13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2373476" y="6510730"/>
            <a:ext cx="8629664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445499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personalizad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11"/>
          <p:cNvSpPr>
            <a:spLocks noGrp="1"/>
          </p:cNvSpPr>
          <p:nvPr>
            <p:ph type="body" sz="quarter" idx="12" hasCustomPrompt="1"/>
          </p:nvPr>
        </p:nvSpPr>
        <p:spPr>
          <a:xfrm>
            <a:off x="2365660" y="6276920"/>
            <a:ext cx="8629664" cy="260522"/>
          </a:xfrm>
        </p:spPr>
        <p:txBody>
          <a:bodyPr>
            <a:normAutofit/>
          </a:bodyPr>
          <a:lstStyle>
            <a:lvl1pPr marL="0" indent="0" algn="r">
              <a:buNone/>
              <a:defRPr sz="13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4" name="Marcador de texto 11"/>
          <p:cNvSpPr>
            <a:spLocks noGrp="1"/>
          </p:cNvSpPr>
          <p:nvPr>
            <p:ph type="body" sz="quarter" idx="13" hasCustomPrompt="1"/>
          </p:nvPr>
        </p:nvSpPr>
        <p:spPr>
          <a:xfrm>
            <a:off x="2373476" y="6510730"/>
            <a:ext cx="8629664" cy="260522"/>
          </a:xfrm>
        </p:spPr>
        <p:txBody>
          <a:bodyPr>
            <a:noAutofit/>
          </a:bodyPr>
          <a:lstStyle>
            <a:lvl1pPr marL="0" indent="0" algn="r">
              <a:buNone/>
              <a:defRPr sz="1100" baseline="0">
                <a:solidFill>
                  <a:srgbClr val="BFBFBF"/>
                </a:solidFill>
                <a:latin typeface="Helvetica"/>
                <a:cs typeface="Helvetica"/>
              </a:defRPr>
            </a:lvl1pPr>
          </a:lstStyle>
          <a:p>
            <a:pPr lvl="0"/>
            <a:r>
              <a:rPr lang="es-ES" dirty="0" smtClean="0"/>
              <a:t>Haga clic para editar División</a:t>
            </a:r>
            <a:endParaRPr lang="es-ES" dirty="0"/>
          </a:p>
        </p:txBody>
      </p:sp>
      <p:sp>
        <p:nvSpPr>
          <p:cNvPr id="5" name="Marcador de texto 3"/>
          <p:cNvSpPr>
            <a:spLocks noGrp="1"/>
          </p:cNvSpPr>
          <p:nvPr>
            <p:ph type="body" sz="half" idx="2"/>
          </p:nvPr>
        </p:nvSpPr>
        <p:spPr>
          <a:xfrm>
            <a:off x="609601" y="2084917"/>
            <a:ext cx="5088864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texto 3"/>
          <p:cNvSpPr>
            <a:spLocks noGrp="1"/>
          </p:cNvSpPr>
          <p:nvPr>
            <p:ph type="body" sz="half" idx="14"/>
          </p:nvPr>
        </p:nvSpPr>
        <p:spPr>
          <a:xfrm>
            <a:off x="6545093" y="2084917"/>
            <a:ext cx="5209463" cy="3810000"/>
          </a:xfrm>
        </p:spPr>
        <p:txBody>
          <a:bodyPr/>
          <a:lstStyle>
            <a:lvl1pPr marL="0" indent="0">
              <a:buNone/>
              <a:defRPr sz="1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097213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hlinkClick r:id="rId3"/>
          </p:cNvPr>
          <p:cNvSpPr/>
          <p:nvPr userDrawn="1"/>
        </p:nvSpPr>
        <p:spPr>
          <a:xfrm>
            <a:off x="10244667" y="6339419"/>
            <a:ext cx="35277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3" name="Rectángulo 2">
            <a:hlinkClick r:id="rId4"/>
          </p:cNvPr>
          <p:cNvSpPr/>
          <p:nvPr userDrawn="1"/>
        </p:nvSpPr>
        <p:spPr>
          <a:xfrm>
            <a:off x="10673649" y="6328835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4" name="Rectángulo 3">
            <a:hlinkClick r:id="rId5"/>
          </p:cNvPr>
          <p:cNvSpPr/>
          <p:nvPr userDrawn="1"/>
        </p:nvSpPr>
        <p:spPr>
          <a:xfrm>
            <a:off x="11088509" y="6354239"/>
            <a:ext cx="352779" cy="285750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  <p:sp>
        <p:nvSpPr>
          <p:cNvPr id="5" name="Rectángulo 4">
            <a:hlinkClick r:id="rId6"/>
          </p:cNvPr>
          <p:cNvSpPr/>
          <p:nvPr userDrawn="1"/>
        </p:nvSpPr>
        <p:spPr>
          <a:xfrm>
            <a:off x="711200" y="6375403"/>
            <a:ext cx="2068689" cy="275167"/>
          </a:xfrm>
          <a:prstGeom prst="rect">
            <a:avLst/>
          </a:prstGeom>
          <a:solidFill>
            <a:schemeClr val="tx1">
              <a:alpha val="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4023758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99530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849864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3173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73078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432718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3" Type="http://schemas.openxmlformats.org/officeDocument/2006/relationships/slideLayout" Target="../slideLayouts/slideLayout7.xml"/><Relationship Id="rId7" Type="http://schemas.openxmlformats.org/officeDocument/2006/relationships/slideLayout" Target="../slideLayouts/slideLayout1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5.xml"/><Relationship Id="rId5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4.xml"/><Relationship Id="rId4" Type="http://schemas.openxmlformats.org/officeDocument/2006/relationships/slideLayout" Target="../slideLayouts/slideLayout8.xml"/><Relationship Id="rId9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8308623" cy="6143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dirty="0" smtClean="0"/>
              <a:t>Clic para editar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2055284"/>
            <a:ext cx="10972800" cy="3913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59011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8" r:id="rId3"/>
    <p:sldLayoutId id="2147483655" r:id="rId4"/>
  </p:sldLayoutIdLst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bg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600" b="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75000"/>
              <a:lumOff val="25000"/>
            </a:schemeClr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D156D-FC9C-6545-8EC9-B8CD3E00ED72}" type="datetimeFigureOut">
              <a:rPr lang="es-ES" smtClean="0"/>
              <a:t>05/04/2018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FCE907-C684-3240-AE5F-DD1FAE788FC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766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49978" y="2146300"/>
            <a:ext cx="8468772" cy="1751330"/>
          </a:xfrm>
        </p:spPr>
        <p:txBody>
          <a:bodyPr>
            <a:normAutofit/>
          </a:bodyPr>
          <a:lstStyle/>
          <a:p>
            <a:pPr algn="ctr"/>
            <a:r>
              <a:rPr lang="es-ES" sz="3600" dirty="0" smtClean="0"/>
              <a:t>CONCEJO MUNICIPAL</a:t>
            </a:r>
            <a:endParaRPr lang="es-ES" sz="36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sz="quarter" idx="10"/>
          </p:nvPr>
        </p:nvSpPr>
        <p:spPr>
          <a:xfrm>
            <a:off x="2815183" y="5541424"/>
            <a:ext cx="6180387" cy="244665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1"/>
          </p:nvPr>
        </p:nvSpPr>
        <p:spPr>
          <a:xfrm>
            <a:off x="2815183" y="5678758"/>
            <a:ext cx="6183365" cy="214661"/>
          </a:xfrm>
        </p:spPr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433374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Regla especial: A los concejales no les será aplicable la incompatibilidad establecida en </a:t>
            </a:r>
            <a:r>
              <a:rPr lang="es-CL" sz="3400" dirty="0" smtClean="0"/>
              <a:t>el </a:t>
            </a:r>
            <a:r>
              <a:rPr lang="es-CL" sz="3400" dirty="0"/>
              <a:t>artículo </a:t>
            </a:r>
            <a:r>
              <a:rPr lang="es-CL" sz="3400" dirty="0" smtClean="0"/>
              <a:t>86, inciso primero, </a:t>
            </a:r>
            <a:r>
              <a:rPr lang="es-CL" sz="3400" dirty="0"/>
              <a:t>de la ley Nº 18.834, que prevé, en lo que interesa, que todos los empleos a que se refiere ese estatuto serán incompatibles con funciones o cargos de elección popular.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II.- INHABILIDADES E INCOMPATIBILIDADES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561166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Por qué causales cesan:</a:t>
            </a:r>
          </a:p>
          <a:p>
            <a:pPr algn="just"/>
            <a:r>
              <a:rPr lang="es-CL" sz="3400" dirty="0" smtClean="0"/>
              <a:t>a) 	Incapacidad </a:t>
            </a:r>
            <a:r>
              <a:rPr lang="es-CL" sz="3400" dirty="0"/>
              <a:t>psíquica o física para el desempeño del </a:t>
            </a:r>
            <a:r>
              <a:rPr lang="es-CL" sz="3400" dirty="0" smtClean="0"/>
              <a:t>cargo.</a:t>
            </a:r>
            <a:endParaRPr lang="es-CL" sz="3400" dirty="0"/>
          </a:p>
          <a:p>
            <a:pPr algn="just"/>
            <a:r>
              <a:rPr lang="es-CL" sz="3400" dirty="0"/>
              <a:t>b) </a:t>
            </a:r>
            <a:r>
              <a:rPr lang="es-CL" sz="3400" dirty="0" smtClean="0"/>
              <a:t> 	Renuncia </a:t>
            </a:r>
            <a:r>
              <a:rPr lang="es-CL" sz="3400" dirty="0"/>
              <a:t>por motivos justificados, aceptada por el concejo. </a:t>
            </a:r>
          </a:p>
          <a:p>
            <a:pPr algn="just"/>
            <a:r>
              <a:rPr lang="es-CL" sz="3400" dirty="0" smtClean="0"/>
              <a:t>c) 		Inasistencia </a:t>
            </a:r>
            <a:r>
              <a:rPr lang="es-CL" sz="3400" dirty="0"/>
              <a:t>injustificada a más del </a:t>
            </a:r>
            <a:r>
              <a:rPr lang="es-CL" sz="3400" b="1" dirty="0"/>
              <a:t>25%</a:t>
            </a:r>
            <a:r>
              <a:rPr lang="es-CL" sz="3400" dirty="0"/>
              <a:t> de las sesiones ordinarias a que se cite en un año calendario (ley N° 20.742)</a:t>
            </a:r>
          </a:p>
          <a:p>
            <a:pPr algn="just"/>
            <a:r>
              <a:rPr lang="es-CL" sz="3400" dirty="0" smtClean="0"/>
              <a:t>d) 	Inhabilidad </a:t>
            </a:r>
            <a:r>
              <a:rPr lang="es-CL" sz="3400" dirty="0"/>
              <a:t>sobreviniente, por alguna de las causales previstas en las letras a) y b) del artículo </a:t>
            </a:r>
            <a:r>
              <a:rPr lang="es-CL" sz="3400" dirty="0" smtClean="0"/>
              <a:t>75.</a:t>
            </a:r>
            <a:endParaRPr lang="es-CL" sz="3400" dirty="0"/>
          </a:p>
          <a:p>
            <a:pPr algn="just"/>
            <a:endParaRPr lang="es-CL" sz="34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III.- CAUSALES DE CESE (art. 76)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9600769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algn="just"/>
            <a:r>
              <a:rPr lang="es-CL" sz="3400" dirty="0"/>
              <a:t>e) </a:t>
            </a:r>
            <a:r>
              <a:rPr lang="es-CL" sz="3400" dirty="0" smtClean="0"/>
              <a:t>Pérdida </a:t>
            </a:r>
            <a:r>
              <a:rPr lang="es-CL" sz="3400" dirty="0"/>
              <a:t>de alguno de los requisitos exigidos para ser elegido concejal. </a:t>
            </a:r>
          </a:p>
          <a:p>
            <a:pPr algn="just"/>
            <a:r>
              <a:rPr lang="es-CL" sz="3400" dirty="0"/>
              <a:t>f) 	Incurrir en contravención grave al principio de la probidad administrativa,  en </a:t>
            </a:r>
            <a:r>
              <a:rPr lang="es-CL" sz="3400" b="1" dirty="0"/>
              <a:t>notable abandono de deberes </a:t>
            </a:r>
            <a:r>
              <a:rPr lang="es-CL" sz="3400" dirty="0"/>
              <a:t>o en alguna de las incompatibilidades previstas en el inciso primero del artículo </a:t>
            </a:r>
            <a:r>
              <a:rPr lang="es-CL" sz="3400" dirty="0" smtClean="0"/>
              <a:t>75 </a:t>
            </a:r>
            <a:r>
              <a:rPr lang="es-CL" sz="3400" dirty="0"/>
              <a:t>(ley N° 20.742).</a:t>
            </a:r>
          </a:p>
          <a:p>
            <a:pPr algn="just"/>
            <a:endParaRPr lang="es-CL" sz="34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III.- CAUSALES DE CESE (art. 76)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9557420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 smtClean="0"/>
              <a:t>Quién las declara</a:t>
            </a:r>
            <a:r>
              <a:rPr lang="es-CL" sz="3400" dirty="0" smtClean="0"/>
              <a:t>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Salvo en caso de </a:t>
            </a:r>
            <a:r>
              <a:rPr lang="es-CL" sz="3400" dirty="0"/>
              <a:t>renuncia, </a:t>
            </a:r>
            <a:r>
              <a:rPr lang="es-CL" sz="3400" dirty="0" smtClean="0"/>
              <a:t>deben ser </a:t>
            </a:r>
            <a:r>
              <a:rPr lang="es-CL" sz="3400" dirty="0"/>
              <a:t>declaradas por el tribunal electoral regional respectivo, </a:t>
            </a:r>
            <a:r>
              <a:rPr lang="es-CL" sz="3400" dirty="0" smtClean="0"/>
              <a:t>previo requerimiento del </a:t>
            </a:r>
            <a:r>
              <a:rPr lang="es-CL" sz="3400" b="1" dirty="0"/>
              <a:t>alcalde</a:t>
            </a:r>
            <a:r>
              <a:rPr lang="es-CL" sz="3400" dirty="0"/>
              <a:t> o de cualquier concejal de la respectiva </a:t>
            </a:r>
            <a:r>
              <a:rPr lang="es-CL" sz="3400" dirty="0" smtClean="0"/>
              <a:t>municipalidad (ley N° 20.742).</a:t>
            </a:r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La </a:t>
            </a:r>
            <a:r>
              <a:rPr lang="es-CL" sz="3400" dirty="0"/>
              <a:t>cesación en el </a:t>
            </a:r>
            <a:r>
              <a:rPr lang="es-CL" sz="3400" dirty="0" smtClean="0"/>
              <a:t>cargo operará </a:t>
            </a:r>
            <a:r>
              <a:rPr lang="es-CL" sz="3400" dirty="0"/>
              <a:t>una vez ejecutoriada la sentencia que declare su existencia.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En </a:t>
            </a:r>
            <a:r>
              <a:rPr lang="es-CL" sz="3400" dirty="0"/>
              <a:t>el caso de remoción por la causal </a:t>
            </a:r>
            <a:r>
              <a:rPr lang="es-CL" sz="3400" dirty="0" smtClean="0"/>
              <a:t>de </a:t>
            </a:r>
            <a:r>
              <a:rPr lang="es-CL" sz="3400" dirty="0"/>
              <a:t>la letra f) del artículo 76, </a:t>
            </a:r>
            <a:r>
              <a:rPr lang="es-CL" sz="3400" dirty="0" smtClean="0"/>
              <a:t>el concejal quedará </a:t>
            </a:r>
            <a:r>
              <a:rPr lang="es-CL" sz="3400" b="1" dirty="0" smtClean="0"/>
              <a:t>inhabilitado para ejercer cualquier cargo público por el término de cinco años </a:t>
            </a:r>
            <a:r>
              <a:rPr lang="es-CL" sz="3400" dirty="0" smtClean="0"/>
              <a:t>(</a:t>
            </a:r>
            <a:r>
              <a:rPr lang="es-CL" sz="3400" dirty="0"/>
              <a:t>ley N° 20.742).</a:t>
            </a:r>
          </a:p>
          <a:p>
            <a:pPr algn="just"/>
            <a:endParaRPr lang="es-CL" sz="3400" dirty="0" smtClean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III.- CAUSALES DE CESE (art. 76)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6117694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CL" sz="3400" dirty="0"/>
              <a:t>Jurisprudencia a considerar:</a:t>
            </a:r>
          </a:p>
          <a:p>
            <a:pPr marL="457200" indent="-457200" algn="just">
              <a:buFontTx/>
              <a:buChar char="-"/>
            </a:pPr>
            <a:r>
              <a:rPr lang="es-CL" sz="3400" dirty="0" smtClean="0"/>
              <a:t>A </a:t>
            </a:r>
            <a:r>
              <a:rPr lang="es-CL" sz="3400" dirty="0"/>
              <a:t>esta Contraloría General no le corresponde pronunciarse sobre eventuales incompatibilidades de aquellos. </a:t>
            </a:r>
            <a:endParaRPr lang="es-CL" sz="3400" dirty="0" smtClean="0"/>
          </a:p>
          <a:p>
            <a:pPr algn="just"/>
            <a:r>
              <a:rPr lang="es-CL" sz="3000" dirty="0" smtClean="0">
                <a:solidFill>
                  <a:schemeClr val="accent6">
                    <a:lumMod val="75000"/>
                  </a:schemeClr>
                </a:solidFill>
              </a:rPr>
              <a:t>														Dictamen </a:t>
            </a:r>
            <a:r>
              <a:rPr lang="es-CL" sz="3000" dirty="0">
                <a:solidFill>
                  <a:schemeClr val="accent6">
                    <a:lumMod val="75000"/>
                  </a:schemeClr>
                </a:solidFill>
              </a:rPr>
              <a:t>N° 14.311, de 2015.</a:t>
            </a:r>
          </a:p>
          <a:p>
            <a:pPr algn="just"/>
            <a:endParaRPr lang="es-CL" sz="3400" dirty="0"/>
          </a:p>
          <a:p>
            <a:pPr marL="457200" indent="-457200" algn="just">
              <a:buFontTx/>
              <a:buChar char="-"/>
            </a:pPr>
            <a:r>
              <a:rPr lang="es-CL" sz="3400" dirty="0" smtClean="0"/>
              <a:t>Los </a:t>
            </a:r>
            <a:r>
              <a:rPr lang="es-CL" sz="3400" b="1" dirty="0" smtClean="0"/>
              <a:t>tribunales electorales regionales </a:t>
            </a:r>
            <a:r>
              <a:rPr lang="es-CL" sz="3400" dirty="0"/>
              <a:t>son las entidades que tienen competencia </a:t>
            </a:r>
            <a:r>
              <a:rPr lang="es-CL" sz="3400" dirty="0" smtClean="0"/>
              <a:t>para </a:t>
            </a:r>
            <a:r>
              <a:rPr lang="es-CL" sz="3400" dirty="0"/>
              <a:t>conocer y declarar si un candidato a concejal no cumple con los requisitos para postular a dicho cargo. </a:t>
            </a:r>
            <a:endParaRPr lang="es-CL" sz="3400" dirty="0" smtClean="0"/>
          </a:p>
          <a:p>
            <a:pPr algn="just"/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		</a:t>
            </a:r>
            <a:r>
              <a:rPr lang="es-CL" sz="30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000" dirty="0">
                <a:solidFill>
                  <a:schemeClr val="accent6">
                    <a:lumMod val="75000"/>
                  </a:schemeClr>
                </a:solidFill>
              </a:rPr>
              <a:t>N° 9.451, de 2013.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III.- CAUSALES DE CESE (art. 76)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7258187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Los </a:t>
            </a:r>
            <a:r>
              <a:rPr lang="es-CL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concejales no tienen la calidad de funcionarios </a:t>
            </a:r>
            <a:r>
              <a:rPr lang="es-CL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públicos.</a:t>
            </a:r>
          </a:p>
          <a:p>
            <a:pPr algn="just"/>
            <a:endParaRPr lang="es-CL" sz="3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No </a:t>
            </a:r>
            <a:r>
              <a:rPr lang="es-CL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obstante, </a:t>
            </a:r>
            <a:r>
              <a:rPr lang="es-CL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les </a:t>
            </a:r>
            <a:r>
              <a:rPr lang="es-CL" sz="3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resultan aplicables las normas de probidad administrativa (artículo 40, inciso tercero, de la ley N° 18.695</a:t>
            </a:r>
            <a:r>
              <a:rPr lang="es-CL" sz="34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).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4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>
                <a:solidFill>
                  <a:schemeClr val="tx1"/>
                </a:solidFill>
              </a:rPr>
              <a:t>Determinación </a:t>
            </a:r>
            <a:r>
              <a:rPr lang="es-CL" sz="3400" dirty="0">
                <a:solidFill>
                  <a:schemeClr val="tx1"/>
                </a:solidFill>
              </a:rPr>
              <a:t>de si concejal contravino gravemente el principio de probidad, corresponde al tribunal electoral respectivo. </a:t>
            </a:r>
            <a:endParaRPr lang="es-CL" sz="3400" dirty="0" smtClean="0">
              <a:solidFill>
                <a:schemeClr val="tx1"/>
              </a:solidFill>
            </a:endParaRPr>
          </a:p>
          <a:p>
            <a:pPr algn="just"/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Dictámenes </a:t>
            </a:r>
            <a:r>
              <a:rPr lang="es-CL" sz="3400" dirty="0" err="1">
                <a:solidFill>
                  <a:schemeClr val="accent6">
                    <a:lumMod val="75000"/>
                  </a:schemeClr>
                </a:solidFill>
              </a:rPr>
              <a:t>N°s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. 98.033, de 2014 y 25.081, de 2015.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4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III.- CAUSALES DE CESE (art. 76)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2580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CL" sz="2600" dirty="0" smtClean="0">
                <a:solidFill>
                  <a:schemeClr val="tx1"/>
                </a:solidFill>
              </a:rPr>
              <a:t>Normativas</a:t>
            </a:r>
            <a:r>
              <a:rPr lang="es-CL" sz="2600" dirty="0">
                <a:solidFill>
                  <a:schemeClr val="tx1"/>
                </a:solidFill>
              </a:rPr>
              <a:t>. </a:t>
            </a:r>
            <a:endParaRPr lang="es-CL" sz="26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endParaRPr lang="es-CL" sz="26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CL" sz="2600" dirty="0" smtClean="0">
                <a:solidFill>
                  <a:schemeClr val="tx1"/>
                </a:solidFill>
              </a:rPr>
              <a:t>Resolutivas</a:t>
            </a:r>
            <a:r>
              <a:rPr lang="es-CL" sz="2600" dirty="0">
                <a:solidFill>
                  <a:schemeClr val="tx1"/>
                </a:solidFill>
              </a:rPr>
              <a:t>. </a:t>
            </a:r>
            <a:endParaRPr lang="es-CL" sz="2600" dirty="0" smtClean="0">
              <a:solidFill>
                <a:schemeClr val="tx1"/>
              </a:solidFill>
            </a:endParaRPr>
          </a:p>
          <a:p>
            <a:pPr algn="just"/>
            <a:endParaRPr lang="es-CL" sz="26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s-CL" sz="2600" dirty="0" smtClean="0">
                <a:solidFill>
                  <a:schemeClr val="tx1"/>
                </a:solidFill>
              </a:rPr>
              <a:t>Fiscalizadoras. </a:t>
            </a:r>
          </a:p>
          <a:p>
            <a:pPr algn="just"/>
            <a:r>
              <a:rPr lang="es-CL" sz="2600" dirty="0" smtClean="0">
                <a:solidFill>
                  <a:schemeClr val="tx1"/>
                </a:solidFill>
              </a:rPr>
              <a:t> </a:t>
            </a:r>
          </a:p>
          <a:p>
            <a:pPr algn="just"/>
            <a:r>
              <a:rPr lang="es-CL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	Encargado de hacer efectiva la participación de la comunidad local. </a:t>
            </a: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8685" y="3128864"/>
            <a:ext cx="2952750" cy="1552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799265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s-CL" sz="2600" b="1" dirty="0" smtClean="0">
                <a:solidFill>
                  <a:schemeClr val="tx1"/>
                </a:solidFill>
              </a:rPr>
              <a:t>Normativas</a:t>
            </a:r>
            <a:r>
              <a:rPr lang="es-CL" sz="2600" b="1" dirty="0">
                <a:solidFill>
                  <a:schemeClr val="tx1"/>
                </a:solidFill>
              </a:rPr>
              <a:t>.</a:t>
            </a:r>
            <a:r>
              <a:rPr lang="es-CL" sz="2600" dirty="0">
                <a:solidFill>
                  <a:schemeClr val="tx1"/>
                </a:solidFill>
              </a:rPr>
              <a:t> Ejemplo: se requiere acuerdo del concejo para dictar las ordenanzas de derechos municipales, alcoholes, </a:t>
            </a:r>
            <a:r>
              <a:rPr lang="es-CL" sz="2600" dirty="0" smtClean="0">
                <a:solidFill>
                  <a:schemeClr val="tx1"/>
                </a:solidFill>
              </a:rPr>
              <a:t>etc.</a:t>
            </a:r>
          </a:p>
          <a:p>
            <a:pPr marL="514350" indent="-514350" algn="just">
              <a:buFont typeface="+mj-lt"/>
              <a:buAutoNum type="arabicPeriod"/>
            </a:pPr>
            <a:endParaRPr lang="es-CL" sz="3000" b="1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es-CL" sz="2600" b="1" dirty="0" smtClean="0">
                <a:solidFill>
                  <a:schemeClr val="tx1"/>
                </a:solidFill>
              </a:rPr>
              <a:t>Resolutivas</a:t>
            </a:r>
            <a:r>
              <a:rPr lang="es-CL" sz="2600" b="1" dirty="0">
                <a:solidFill>
                  <a:schemeClr val="tx1"/>
                </a:solidFill>
              </a:rPr>
              <a:t>.</a:t>
            </a:r>
            <a:r>
              <a:rPr lang="es-CL" sz="2600" dirty="0">
                <a:solidFill>
                  <a:schemeClr val="tx1"/>
                </a:solidFill>
              </a:rPr>
              <a:t> Ejemplo: Elegir el alcalde en caso de </a:t>
            </a:r>
            <a:r>
              <a:rPr lang="es-CL" sz="2600" dirty="0" smtClean="0">
                <a:solidFill>
                  <a:schemeClr val="tx1"/>
                </a:solidFill>
              </a:rPr>
              <a:t>vacancia.</a:t>
            </a:r>
          </a:p>
          <a:p>
            <a:pPr marL="514350" indent="-514350" algn="just">
              <a:buFont typeface="+mj-lt"/>
              <a:buAutoNum type="arabicPeriod"/>
            </a:pPr>
            <a:endParaRPr lang="es-CL" sz="2600" dirty="0" smtClean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s-CL" sz="2600" b="1" dirty="0" smtClean="0">
                <a:solidFill>
                  <a:schemeClr val="tx1"/>
                </a:solidFill>
              </a:rPr>
              <a:t>Fiscalizadoras.</a:t>
            </a:r>
            <a:r>
              <a:rPr lang="es-CL" sz="2600" dirty="0" smtClean="0">
                <a:solidFill>
                  <a:schemeClr val="tx1"/>
                </a:solidFill>
              </a:rPr>
              <a:t> Ejemplo: cumplimiento de programas de inversión municipal, ejecución del presupuesto, actuaciones del alcalde, etc</a:t>
            </a:r>
            <a:r>
              <a:rPr lang="es-CL" sz="2600" dirty="0">
                <a:solidFill>
                  <a:schemeClr val="tx1"/>
                </a:solidFill>
              </a:rPr>
              <a:t>. </a:t>
            </a:r>
            <a:r>
              <a:rPr lang="es-CL" sz="2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reforma de la ley N° 20.742, fortalece este rol fiscalizador.</a:t>
            </a:r>
          </a:p>
          <a:p>
            <a:pPr marL="514350" indent="-514350" algn="just">
              <a:buFont typeface="+mj-lt"/>
              <a:buAutoNum type="arabicPeriod" startAt="3"/>
            </a:pPr>
            <a:endParaRPr lang="es-CL" sz="2400" dirty="0">
              <a:solidFill>
                <a:schemeClr val="tx1"/>
              </a:solidFill>
            </a:endParaRPr>
          </a:p>
          <a:p>
            <a:pPr marL="514350" indent="-514350" algn="just">
              <a:buFont typeface="+mj-lt"/>
              <a:buAutoNum type="arabicPeriod" startAt="3"/>
            </a:pPr>
            <a:r>
              <a:rPr lang="es-CL" sz="26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Encargado de hacer efectiva la participación de la comunidad local.</a:t>
            </a:r>
            <a:r>
              <a:rPr lang="es-CL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Ejemplo: Informar a las organizaciones comunitarias acerca de la marcha y funcionamiento de la municipalidad</a:t>
            </a:r>
            <a:r>
              <a:rPr lang="es-CL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743349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800" dirty="0" smtClean="0"/>
              <a:t>Las </a:t>
            </a:r>
            <a:r>
              <a:rPr lang="es-CL" sz="3800" dirty="0"/>
              <a:t>atribuciones normativas, resolutivas y fiscalizadoras </a:t>
            </a:r>
            <a:r>
              <a:rPr lang="es-CL" sz="3800" dirty="0" smtClean="0"/>
              <a:t>se </a:t>
            </a:r>
            <a:r>
              <a:rPr lang="es-CL" sz="3800" dirty="0"/>
              <a:t>entienden radicadas en </a:t>
            </a:r>
            <a:r>
              <a:rPr lang="es-CL" sz="3800" dirty="0" smtClean="0"/>
              <a:t>concejo, </a:t>
            </a:r>
            <a:r>
              <a:rPr lang="es-CL" sz="3800" dirty="0"/>
              <a:t>en cuanto ente colectivo. </a:t>
            </a:r>
            <a:r>
              <a:rPr lang="es-CL" sz="3800" dirty="0" smtClean="0"/>
              <a:t>														</a:t>
            </a:r>
            <a:r>
              <a:rPr lang="es-CL" sz="3800" dirty="0"/>
              <a:t>	</a:t>
            </a:r>
            <a:r>
              <a:rPr lang="es-CL" sz="3800" dirty="0" smtClean="0"/>
              <a:t>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86.488, de 2013.</a:t>
            </a:r>
          </a:p>
          <a:p>
            <a:pPr algn="just"/>
            <a:endParaRPr lang="es-CL" sz="38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800" dirty="0" smtClean="0"/>
              <a:t>Las </a:t>
            </a:r>
            <a:r>
              <a:rPr lang="es-CL" sz="3800" dirty="0"/>
              <a:t>facultades fiscalizadoras </a:t>
            </a:r>
            <a:r>
              <a:rPr lang="es-CL" sz="3800" dirty="0" smtClean="0"/>
              <a:t>corresponden </a:t>
            </a:r>
            <a:r>
              <a:rPr lang="es-CL" sz="3800" dirty="0"/>
              <a:t>al </a:t>
            </a:r>
            <a:r>
              <a:rPr lang="es-CL" sz="3800" dirty="0" smtClean="0"/>
              <a:t>concejo</a:t>
            </a:r>
            <a:r>
              <a:rPr lang="es-CL" sz="3800" dirty="0"/>
              <a:t>, como cuerpo colegiado, y no a cada uno de los concejales individualmente considerados, por lo que las normas legales que confieren atribuciones a éstos, no pueden ser interpretadas con la misma amplitud con que deben entenderse las atribuciones del Concejo. </a:t>
            </a:r>
            <a:endParaRPr lang="es-CL" sz="3800" dirty="0" smtClean="0"/>
          </a:p>
          <a:p>
            <a:pPr algn="just"/>
            <a:r>
              <a:rPr lang="es-CL" sz="3800" b="1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s-CL" sz="3800" b="1" dirty="0" smtClean="0">
                <a:solidFill>
                  <a:schemeClr val="accent6">
                    <a:lumMod val="75000"/>
                  </a:schemeClr>
                </a:solidFill>
              </a:rPr>
              <a:t>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Dictámenes </a:t>
            </a:r>
            <a:r>
              <a:rPr lang="es-CL" sz="3400" dirty="0" err="1">
                <a:solidFill>
                  <a:schemeClr val="accent6">
                    <a:lumMod val="75000"/>
                  </a:schemeClr>
                </a:solidFill>
              </a:rPr>
              <a:t>N°s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. 4.219, de 2002 y 44.646, de 2003.</a:t>
            </a:r>
          </a:p>
          <a:p>
            <a:pPr algn="just"/>
            <a:endParaRPr lang="es-CL" sz="3400" dirty="0"/>
          </a:p>
          <a:p>
            <a:pPr algn="just"/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514663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77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 smtClean="0">
                <a:solidFill>
                  <a:schemeClr val="tx1"/>
                </a:solidFill>
              </a:rPr>
              <a:t>Al </a:t>
            </a:r>
            <a:r>
              <a:rPr lang="es-CL" sz="3400" b="1" dirty="0">
                <a:solidFill>
                  <a:schemeClr val="tx1"/>
                </a:solidFill>
              </a:rPr>
              <a:t>concejo le corresponderá (art. 79)</a:t>
            </a:r>
          </a:p>
          <a:p>
            <a:pPr algn="just"/>
            <a:endParaRPr lang="es-CL" sz="3400" dirty="0">
              <a:solidFill>
                <a:schemeClr val="tx1"/>
              </a:solidFill>
            </a:endParaRPr>
          </a:p>
          <a:p>
            <a:pPr marL="514350" indent="-514350" algn="just">
              <a:buAutoNum type="alphaLcParenR"/>
            </a:pPr>
            <a:r>
              <a:rPr lang="es-CL" sz="3400" dirty="0" smtClean="0">
                <a:solidFill>
                  <a:schemeClr val="tx1"/>
                </a:solidFill>
              </a:rPr>
              <a:t>Elegir </a:t>
            </a:r>
            <a:r>
              <a:rPr lang="es-CL" sz="3400" dirty="0">
                <a:solidFill>
                  <a:schemeClr val="tx1"/>
                </a:solidFill>
              </a:rPr>
              <a:t>al alcalde, en caso de vacancia </a:t>
            </a:r>
          </a:p>
          <a:p>
            <a:pPr algn="just"/>
            <a:endParaRPr lang="es-CL" sz="3400" dirty="0">
              <a:solidFill>
                <a:schemeClr val="tx1"/>
              </a:solidFill>
            </a:endParaRPr>
          </a:p>
          <a:p>
            <a:pPr algn="just"/>
            <a:r>
              <a:rPr lang="es-CL" sz="3400" dirty="0">
                <a:solidFill>
                  <a:schemeClr val="tx1"/>
                </a:solidFill>
              </a:rPr>
              <a:t>b) 	Pronunciarse sobre las materias que enumera el artículo 65 de esa ley.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>
                <a:solidFill>
                  <a:schemeClr val="tx1"/>
                </a:solidFill>
              </a:rPr>
              <a:t>Los concejales presentes en la votación respectiva </a:t>
            </a:r>
            <a:r>
              <a:rPr lang="es-CL" sz="3400" b="1" dirty="0">
                <a:solidFill>
                  <a:schemeClr val="tx1"/>
                </a:solidFill>
              </a:rPr>
              <a:t>deberán expresar su voluntad, favorable o adversa,</a:t>
            </a:r>
            <a:r>
              <a:rPr lang="es-CL" sz="3400" dirty="0">
                <a:solidFill>
                  <a:schemeClr val="tx1"/>
                </a:solidFill>
              </a:rPr>
              <a:t> respecto de las materias sometidas a aprobación del concejo, </a:t>
            </a:r>
            <a:r>
              <a:rPr lang="es-CL" sz="3400" b="1" dirty="0">
                <a:solidFill>
                  <a:schemeClr val="tx1"/>
                </a:solidFill>
              </a:rPr>
              <a:t>a menos que les asista algún motivo o causa para inhabilitarse o abstenerse de emitir su voto</a:t>
            </a:r>
            <a:r>
              <a:rPr lang="es-CL" sz="3400" dirty="0">
                <a:solidFill>
                  <a:schemeClr val="tx1"/>
                </a:solidFill>
              </a:rPr>
              <a:t>, debiendo dejarse constancia de ello en el acta respectiva (</a:t>
            </a:r>
            <a:r>
              <a:rPr lang="es-CL" sz="3400" dirty="0" smtClean="0">
                <a:solidFill>
                  <a:schemeClr val="tx1"/>
                </a:solidFill>
              </a:rPr>
              <a:t>ley N° </a:t>
            </a:r>
            <a:r>
              <a:rPr lang="es-CL" sz="3400" dirty="0">
                <a:solidFill>
                  <a:schemeClr val="tx1"/>
                </a:solidFill>
              </a:rPr>
              <a:t>20.742</a:t>
            </a:r>
            <a:r>
              <a:rPr lang="es-CL" sz="3400" dirty="0" smtClean="0">
                <a:solidFill>
                  <a:schemeClr val="tx1"/>
                </a:solidFill>
              </a:rPr>
              <a:t>)</a:t>
            </a:r>
            <a:endParaRPr lang="es-CL" sz="3400" dirty="0">
              <a:solidFill>
                <a:schemeClr val="tx1"/>
              </a:solidFill>
            </a:endParaRP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7942422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algn="just"/>
            <a:endParaRPr lang="es-CL" sz="3000" b="1" dirty="0">
              <a:solidFill>
                <a:schemeClr val="tx1"/>
              </a:solidFill>
            </a:endParaRPr>
          </a:p>
          <a:p>
            <a:pPr algn="just"/>
            <a:r>
              <a:rPr lang="es-CL" sz="2800" dirty="0" smtClean="0"/>
              <a:t>I.- 		Aspectos generales</a:t>
            </a:r>
          </a:p>
          <a:p>
            <a:pPr algn="just"/>
            <a:r>
              <a:rPr lang="es-CL" sz="2800" dirty="0" smtClean="0"/>
              <a:t>II.- 	Incompatibilidades e inhabilidades</a:t>
            </a:r>
          </a:p>
          <a:p>
            <a:pPr algn="just"/>
            <a:r>
              <a:rPr lang="es-CL" sz="2800" dirty="0" smtClean="0"/>
              <a:t>III.- 	Causales de cese</a:t>
            </a:r>
          </a:p>
          <a:p>
            <a:pPr algn="just"/>
            <a:r>
              <a:rPr lang="es-CL" sz="2800" dirty="0" smtClean="0"/>
              <a:t>IV.- 	Atribuciones</a:t>
            </a:r>
          </a:p>
          <a:p>
            <a:pPr algn="just"/>
            <a:r>
              <a:rPr lang="es-CL" sz="2800" dirty="0" smtClean="0"/>
              <a:t>V.- 	Dieta</a:t>
            </a:r>
          </a:p>
          <a:p>
            <a:pPr algn="just"/>
            <a:r>
              <a:rPr lang="es-CL" sz="2800" dirty="0" smtClean="0"/>
              <a:t>VI.-	Medios de apoyo</a:t>
            </a:r>
            <a:endParaRPr lang="es-CL" sz="28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sz="3200" dirty="0" smtClean="0"/>
              <a:t>TEMAS A TRATAR</a:t>
            </a:r>
            <a:endParaRPr lang="es-ES" sz="3200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0514" y="2236424"/>
            <a:ext cx="2662626" cy="2963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08874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algn="just"/>
            <a:r>
              <a:rPr lang="es-CL" sz="3400" dirty="0" smtClean="0"/>
              <a:t>c) Fiscalizar </a:t>
            </a:r>
            <a:r>
              <a:rPr lang="es-CL" sz="3400" dirty="0"/>
              <a:t>el cumplimiento de los planes y programas de inversión municipales y la ejecución del presupuesto </a:t>
            </a:r>
            <a:r>
              <a:rPr lang="es-CL" sz="3400" dirty="0" smtClean="0"/>
              <a:t>municipal. </a:t>
            </a:r>
          </a:p>
          <a:p>
            <a:pPr algn="just"/>
            <a:r>
              <a:rPr lang="es-CL" sz="3400" dirty="0" smtClean="0"/>
              <a:t>d) </a:t>
            </a:r>
            <a:r>
              <a:rPr lang="es-CL" sz="3400" b="1" dirty="0" smtClean="0">
                <a:solidFill>
                  <a:schemeClr val="tx1"/>
                </a:solidFill>
              </a:rPr>
              <a:t>Fiscalizar </a:t>
            </a:r>
            <a:r>
              <a:rPr lang="es-CL" sz="3400" b="1" dirty="0">
                <a:solidFill>
                  <a:schemeClr val="tx1"/>
                </a:solidFill>
              </a:rPr>
              <a:t>las actuaciones del alcalde </a:t>
            </a:r>
            <a:r>
              <a:rPr lang="es-CL" sz="3400" dirty="0"/>
              <a:t>y formularle las observaciones que le merezcan, las que deberán ser respondidas por escrito dentro del plazo máximo de 15 días.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2023" y="345350"/>
            <a:ext cx="979755" cy="1537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3497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s-CL" sz="3400" dirty="0" smtClean="0"/>
              <a:t>h) </a:t>
            </a:r>
            <a:r>
              <a:rPr lang="es-CL" sz="3400" b="1" dirty="0" smtClean="0"/>
              <a:t>Citar </a:t>
            </a:r>
            <a:r>
              <a:rPr lang="es-CL" sz="3400" b="1" dirty="0"/>
              <a:t>o pedir información</a:t>
            </a:r>
            <a:r>
              <a:rPr lang="es-CL" sz="3400" dirty="0"/>
              <a:t>, a través del alcalde, </a:t>
            </a:r>
            <a:r>
              <a:rPr lang="es-CL" sz="3400" b="1" dirty="0"/>
              <a:t>a los organismos o funcionarios municipales</a:t>
            </a:r>
            <a:r>
              <a:rPr lang="es-CL" sz="3400" dirty="0"/>
              <a:t> cuando lo estime necesario para pronunciarse sobre las materias de su competencia.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La facultad de solicitar información la tendrá también cualquier concejal, la que deberá formalizarse por escrito al concejo.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El alcalde estará obligado a responder en un plazo no mayor de 15 días.</a:t>
            </a:r>
          </a:p>
          <a:p>
            <a:pPr algn="just"/>
            <a:endParaRPr lang="es-CL" sz="3400" dirty="0" smtClean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716922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1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El cumplimiento de </a:t>
            </a:r>
            <a:r>
              <a:rPr lang="es-CL" sz="3400" dirty="0" smtClean="0"/>
              <a:t>esta obligación de informar </a:t>
            </a:r>
            <a:r>
              <a:rPr lang="es-CL" sz="3400" dirty="0"/>
              <a:t>a los concejales, </a:t>
            </a:r>
            <a:r>
              <a:rPr lang="es-CL" sz="3400" dirty="0" smtClean="0"/>
              <a:t>se </a:t>
            </a:r>
            <a:r>
              <a:rPr lang="es-CL" sz="3400" dirty="0"/>
              <a:t>ejecuta entregando fotocopias de los antecedentes que le fueron requeridos. </a:t>
            </a:r>
            <a:r>
              <a:rPr lang="es-CL" sz="3400" dirty="0" smtClean="0"/>
              <a:t>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4.916, de 2009.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4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L</a:t>
            </a:r>
            <a:r>
              <a:rPr lang="es-CL" sz="3400" dirty="0" smtClean="0"/>
              <a:t>a </a:t>
            </a:r>
            <a:r>
              <a:rPr lang="es-CL" sz="3400" dirty="0"/>
              <a:t>disposición no efectúa precisiones en cuanto al tipo de información que </a:t>
            </a:r>
            <a:r>
              <a:rPr lang="es-CL" sz="3400" dirty="0" smtClean="0"/>
              <a:t>puede </a:t>
            </a:r>
            <a:r>
              <a:rPr lang="es-CL" sz="3400" dirty="0"/>
              <a:t>ser requerida, </a:t>
            </a:r>
            <a:r>
              <a:rPr lang="es-CL" sz="3400" dirty="0" smtClean="0"/>
              <a:t>limitándose </a:t>
            </a:r>
            <a:r>
              <a:rPr lang="es-CL" sz="3400" dirty="0"/>
              <a:t>a señalar que basta con que el concejo la considere necesaria para pronunciarse sobre las materias de su competencia. </a:t>
            </a:r>
            <a:endParaRPr lang="es-CL" sz="3400" dirty="0" smtClean="0"/>
          </a:p>
          <a:p>
            <a:pPr algn="just"/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			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277, de 2012.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400" dirty="0"/>
          </a:p>
          <a:p>
            <a:pPr algn="just"/>
            <a:endParaRPr lang="es-CL" sz="3400" dirty="0" smtClean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1022803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70000" lnSpcReduction="20000"/>
          </a:bodyPr>
          <a:lstStyle/>
          <a:p>
            <a:pPr marL="514350" indent="-514350" algn="just">
              <a:buAutoNum type="alphaLcParenR" startAt="10"/>
            </a:pPr>
            <a:r>
              <a:rPr lang="es-CL" sz="3400" dirty="0" smtClean="0"/>
              <a:t>Solicitar </a:t>
            </a:r>
            <a:r>
              <a:rPr lang="es-CL" sz="3400" dirty="0"/>
              <a:t>informe a las empresas, corporaciones, fundaciones o asociaciones municipales, y a las entidades que reciban aportes o subvenciones de la municipalidad. </a:t>
            </a:r>
            <a:endParaRPr lang="es-CL" sz="3400" dirty="0" smtClean="0"/>
          </a:p>
          <a:p>
            <a:pPr algn="just"/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Tratándose </a:t>
            </a:r>
            <a:r>
              <a:rPr lang="es-CL" sz="3400" dirty="0"/>
              <a:t>de </a:t>
            </a:r>
            <a:r>
              <a:rPr lang="es-CL" sz="3400" dirty="0" smtClean="0"/>
              <a:t>corporaciones</a:t>
            </a:r>
            <a:r>
              <a:rPr lang="es-CL" sz="3400" dirty="0"/>
              <a:t>, fundaciones o asociaciones, los requerimientos pueden comprender toda la información que sea necesaria sobre sus </a:t>
            </a:r>
            <a:r>
              <a:rPr lang="es-CL" sz="3400" dirty="0" smtClean="0"/>
              <a:t>presupuestos </a:t>
            </a:r>
            <a:r>
              <a:rPr lang="es-CL" sz="3400" dirty="0"/>
              <a:t>de ingresos, gastos e inversión, sin circunscribirla a determinados </a:t>
            </a:r>
            <a:r>
              <a:rPr lang="es-CL" sz="3400" dirty="0" smtClean="0"/>
              <a:t>recursos.  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32.335, de 2002</a:t>
            </a:r>
            <a:r>
              <a:rPr lang="es-CL" sz="3400" dirty="0" smtClean="0"/>
              <a:t>.</a:t>
            </a:r>
          </a:p>
          <a:p>
            <a:pPr algn="just"/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En </a:t>
            </a:r>
            <a:r>
              <a:rPr lang="es-CL" sz="3400" dirty="0"/>
              <a:t>el caso de las otras entidades, la información solo puede referirse al destino de los aportes o subvenciones otorgadas por la entidad edilicia. </a:t>
            </a:r>
            <a:endParaRPr lang="es-CL" sz="3400" dirty="0" smtClean="0"/>
          </a:p>
          <a:p>
            <a:pPr algn="just"/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			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22.843, de 2015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3111" y="274638"/>
            <a:ext cx="1408667" cy="1408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28551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AutoNum type="alphaLcParenR" startAt="12"/>
            </a:pPr>
            <a:r>
              <a:rPr lang="es-CL" sz="3400" b="1" dirty="0" smtClean="0"/>
              <a:t>Fiscalizar </a:t>
            </a:r>
            <a:r>
              <a:rPr lang="es-CL" sz="3400" b="1" dirty="0"/>
              <a:t>las unidades y servicios municipales</a:t>
            </a:r>
            <a:r>
              <a:rPr lang="es-CL" sz="3400" dirty="0"/>
              <a:t>. </a:t>
            </a:r>
            <a:endParaRPr lang="es-CL" sz="34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citar </a:t>
            </a:r>
            <a:r>
              <a:rPr lang="es-CL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cualquier director municipal </a:t>
            </a:r>
            <a:r>
              <a:rPr lang="es-CL" sz="3400" dirty="0"/>
              <a:t>para que asista a sesiones del concejo </a:t>
            </a:r>
            <a:endParaRPr lang="es-CL" sz="34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con </a:t>
            </a:r>
            <a:r>
              <a:rPr lang="es-CL" sz="3400" dirty="0"/>
              <a:t>el objeto de </a:t>
            </a:r>
            <a:r>
              <a:rPr lang="es-CL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formularle preguntas y requerir información</a:t>
            </a:r>
            <a:r>
              <a:rPr lang="es-CL" sz="3400" dirty="0"/>
              <a:t> en relación con materias propias de su </a:t>
            </a:r>
            <a:r>
              <a:rPr lang="es-CL" sz="3400" dirty="0" smtClean="0"/>
              <a:t>dirección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El </a:t>
            </a:r>
            <a:r>
              <a:rPr lang="es-CL" sz="3400" dirty="0"/>
              <a:t>reglamento de funcionamiento del concejo establecerá el procedimiento y demás normas necesarias para regular estas citaciones (ley </a:t>
            </a:r>
            <a:r>
              <a:rPr lang="es-CL" sz="3400" dirty="0" smtClean="0"/>
              <a:t>N</a:t>
            </a:r>
            <a:r>
              <a:rPr lang="es-CL" sz="3400" dirty="0"/>
              <a:t>° 20.742</a:t>
            </a:r>
            <a:r>
              <a:rPr lang="es-CL" sz="3400" dirty="0" smtClean="0"/>
              <a:t>).</a:t>
            </a:r>
          </a:p>
          <a:p>
            <a:pPr algn="just"/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8330" y="232337"/>
            <a:ext cx="1533988" cy="1533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58470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algn="just"/>
            <a:endParaRPr lang="es-CL" sz="3400" dirty="0"/>
          </a:p>
          <a:p>
            <a:pPr marL="514350" indent="-514350" algn="just">
              <a:buAutoNum type="alphaLcParenR" startAt="38"/>
            </a:pPr>
            <a:r>
              <a:rPr lang="es-CL" sz="3400" dirty="0" smtClean="0"/>
              <a:t>Autorizar </a:t>
            </a:r>
            <a:r>
              <a:rPr lang="es-CL" sz="3400" dirty="0"/>
              <a:t>los cometidos del alcalde y de los </a:t>
            </a:r>
            <a:r>
              <a:rPr lang="es-CL" sz="3400" dirty="0" smtClean="0"/>
              <a:t>concejales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 </a:t>
            </a:r>
            <a:r>
              <a:rPr lang="es-CL" sz="3400" dirty="0"/>
              <a:t>que signifiquen ausentarse del territorio nacional </a:t>
            </a:r>
            <a:r>
              <a:rPr lang="es-CL" sz="3400" dirty="0" smtClean="0"/>
              <a:t>y,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 </a:t>
            </a:r>
            <a:r>
              <a:rPr lang="es-CL" sz="3400" dirty="0"/>
              <a:t>aquellos que se realicen fuera del territorio de la comuna por más de diez días.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468791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 smtClean="0"/>
              <a:t>Evaluar </a:t>
            </a:r>
            <a:r>
              <a:rPr lang="es-CL" sz="3400" b="1" dirty="0"/>
              <a:t>la gestión del alcalde </a:t>
            </a:r>
            <a:r>
              <a:rPr lang="es-CL" sz="3400" dirty="0"/>
              <a:t>(art. 80)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Verificar </a:t>
            </a:r>
            <a:r>
              <a:rPr lang="es-CL" sz="3400" dirty="0"/>
              <a:t>que los actos municipales se hayan ajustado a las políticas, normas y acuerdos adoptados por el concejo, en el ejercicio de sus facultades propias.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Las </a:t>
            </a:r>
            <a:r>
              <a:rPr lang="es-CL" sz="3400" dirty="0"/>
              <a:t>diferentes acciones de fiscalización deberán ser acordadas dentro de una sesión ordinaria del concejo y a requerimiento de cualquier concejal. </a:t>
            </a:r>
          </a:p>
          <a:p>
            <a:pPr algn="just"/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78769" y="450121"/>
            <a:ext cx="1433109" cy="1433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8183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/>
              <a:t>Contratar auditorías externas </a:t>
            </a:r>
            <a:r>
              <a:rPr lang="es-CL" sz="3400" dirty="0"/>
              <a:t>(art. 80, inciso tercero)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Por </a:t>
            </a:r>
            <a:r>
              <a:rPr lang="es-CL" sz="3400" dirty="0"/>
              <a:t>la mayoría de sus </a:t>
            </a:r>
            <a:r>
              <a:rPr lang="es-CL" sz="3400" dirty="0" smtClean="0"/>
              <a:t>miembros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Q</a:t>
            </a:r>
            <a:r>
              <a:rPr lang="es-CL" sz="3400" dirty="0" smtClean="0"/>
              <a:t>ue </a:t>
            </a:r>
            <a:r>
              <a:rPr lang="es-CL" sz="3400" dirty="0"/>
              <a:t>evalúe </a:t>
            </a:r>
            <a:r>
              <a:rPr lang="es-CL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ejecución presupuestaria y el estado de situación financiera del municipio</a:t>
            </a:r>
            <a:r>
              <a:rPr lang="es-CL" sz="3400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Sólo </a:t>
            </a:r>
            <a:r>
              <a:rPr lang="es-CL" sz="3400" dirty="0"/>
              <a:t>una vez al año en municipios cuyos ingresos anuales superen las 6.250 unidades tributarias </a:t>
            </a:r>
            <a:r>
              <a:rPr lang="es-CL" sz="3400" dirty="0" smtClean="0"/>
              <a:t>anuales y cada </a:t>
            </a:r>
            <a:r>
              <a:rPr lang="es-CL" sz="3400" dirty="0"/>
              <a:t>dos años en los restantes.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928" y="410438"/>
            <a:ext cx="1472792" cy="147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3925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/>
              <a:t>Contratar </a:t>
            </a:r>
            <a:r>
              <a:rPr lang="es-CL" sz="3400" b="1" dirty="0" smtClean="0"/>
              <a:t>auditoría externa que </a:t>
            </a:r>
            <a:r>
              <a:rPr lang="es-CL" sz="3400" b="1" dirty="0"/>
              <a:t>evalúe el estado de situación financiera del municipio</a:t>
            </a:r>
            <a:r>
              <a:rPr lang="es-CL" sz="3400" dirty="0"/>
              <a:t>, </a:t>
            </a:r>
            <a:r>
              <a:rPr lang="es-CL" sz="3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cada vez que se inicie un período </a:t>
            </a:r>
            <a:r>
              <a:rPr lang="es-CL" sz="34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alcaldicio</a:t>
            </a:r>
            <a:r>
              <a:rPr lang="es-CL" sz="3400" dirty="0"/>
              <a:t> </a:t>
            </a:r>
            <a:r>
              <a:rPr lang="es-CL" sz="3400" dirty="0" smtClean="0"/>
              <a:t>(art</a:t>
            </a:r>
            <a:r>
              <a:rPr lang="es-CL" sz="3400" dirty="0"/>
              <a:t>. 80, inciso tercero)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Debe acordarse dentro de los 120 días siguientes a la instalación del concejo, y </a:t>
            </a:r>
            <a:r>
              <a:rPr lang="es-CL" sz="3400" dirty="0" smtClean="0"/>
              <a:t>también se requerirá acuerdo </a:t>
            </a:r>
            <a:r>
              <a:rPr lang="es-CL" sz="3400" dirty="0"/>
              <a:t>del concejo para adjudicar dicha auditoría (ley N° 20.742)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92454" y="360585"/>
            <a:ext cx="1405740" cy="140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79181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El </a:t>
            </a:r>
            <a:r>
              <a:rPr lang="es-CL" sz="3400" dirty="0"/>
              <a:t>concejo dispondrá la contratación de una auditoría externa que evalúe la </a:t>
            </a:r>
            <a:r>
              <a:rPr lang="es-CL" sz="3400" b="1" dirty="0"/>
              <a:t>ejecución del plan de </a:t>
            </a:r>
            <a:r>
              <a:rPr lang="es-CL" sz="3400" b="1" dirty="0" smtClean="0"/>
              <a:t>desarrollo</a:t>
            </a:r>
            <a:r>
              <a:rPr lang="es-CL" sz="3400" b="1" dirty="0"/>
              <a:t> </a:t>
            </a:r>
            <a:r>
              <a:rPr lang="es-CL" sz="3400" dirty="0" smtClean="0"/>
              <a:t>(artículo 80, inciso final)</a:t>
            </a:r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Deberá practicarse cada tres años, en municipios cuyos ingresos anuales superen las 6.250 </a:t>
            </a:r>
            <a:r>
              <a:rPr lang="es-CL" sz="3400" dirty="0" smtClean="0"/>
              <a:t>UTA.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En </a:t>
            </a:r>
            <a:r>
              <a:rPr lang="es-CL" sz="3400" dirty="0"/>
              <a:t>caso contrario, cada cuatro años.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7505" y="338150"/>
            <a:ext cx="1311270" cy="13112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192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>
                <a:solidFill>
                  <a:schemeClr val="tx1"/>
                </a:solidFill>
              </a:rPr>
              <a:t>Las municipalidades </a:t>
            </a:r>
            <a:r>
              <a:rPr lang="es-CL" sz="3000" dirty="0" smtClean="0">
                <a:solidFill>
                  <a:schemeClr val="tx1"/>
                </a:solidFill>
              </a:rPr>
              <a:t>están </a:t>
            </a:r>
            <a:r>
              <a:rPr lang="es-CL" sz="3000" dirty="0">
                <a:solidFill>
                  <a:schemeClr val="tx1"/>
                </a:solidFill>
              </a:rPr>
              <a:t>constituidas por el </a:t>
            </a:r>
            <a:r>
              <a:rPr lang="es-CL" sz="3000" dirty="0" smtClean="0">
                <a:solidFill>
                  <a:schemeClr val="tx1"/>
                </a:solidFill>
              </a:rPr>
              <a:t>alcalde y </a:t>
            </a:r>
            <a:r>
              <a:rPr lang="es-CL" sz="3000" dirty="0">
                <a:solidFill>
                  <a:schemeClr val="tx1"/>
                </a:solidFill>
              </a:rPr>
              <a:t>por el concejo </a:t>
            </a:r>
            <a:r>
              <a:rPr lang="es-CL" sz="3000" dirty="0" smtClean="0">
                <a:solidFill>
                  <a:schemeClr val="tx1"/>
                </a:solidFill>
              </a:rPr>
              <a:t>(art. 2° de la ley N° 18.695)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000" dirty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0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 smtClean="0">
                <a:solidFill>
                  <a:schemeClr val="tx1"/>
                </a:solidFill>
              </a:rPr>
              <a:t>El concejo es un órgano de </a:t>
            </a:r>
            <a:r>
              <a:rPr lang="es-CL" sz="3000" b="1" dirty="0">
                <a:solidFill>
                  <a:schemeClr val="tx1"/>
                </a:solidFill>
              </a:rPr>
              <a:t>carácter normativo, resolutivo y fiscalizador</a:t>
            </a:r>
            <a:r>
              <a:rPr lang="es-CL" sz="3000" dirty="0">
                <a:solidFill>
                  <a:schemeClr val="tx1"/>
                </a:solidFill>
              </a:rPr>
              <a:t>, encargado de hacer efectiva la participación de la comunidad local y de ejercer las atribuciones que señala la ley (art. 71)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000" b="1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I.- ASPECTOS GENERALES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7824" y="2463646"/>
            <a:ext cx="2857500" cy="160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11997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La auditoría que evalúe la ejecución del plan de desarrollo, tiene el carácter de obligatoria, siendo un imperativo y no una facultad, ya que el legislador empleó la expresión “</a:t>
            </a:r>
            <a:r>
              <a:rPr lang="es-CL" sz="3400" dirty="0" smtClean="0"/>
              <a:t>dispondrá”. 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25.930, de 2000.</a:t>
            </a:r>
            <a:endParaRPr lang="es-CL" sz="3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Las </a:t>
            </a:r>
            <a:r>
              <a:rPr lang="es-CL" sz="3400" dirty="0"/>
              <a:t>auditorías de que trata el artículo 80 se contratarán por medio del alcalde y con cargo al presupuesto municipal.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941505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La </a:t>
            </a:r>
            <a:r>
              <a:rPr lang="es-CL" sz="3400" dirty="0"/>
              <a:t>determinación de acordar la contratación de una auditoría externa constituye una acción o herramienta de fiscalización enmarcada dentro de las atribuciones que a dicho órgano corresponden, comprendiendo la de evaluar la gestión del </a:t>
            </a:r>
            <a:r>
              <a:rPr lang="es-CL" sz="3400" dirty="0" smtClean="0"/>
              <a:t>alcalde. 	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71.916, de 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2012.</a:t>
            </a:r>
          </a:p>
          <a:p>
            <a:pPr algn="just"/>
            <a:endParaRPr lang="es-CL" sz="3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Corresponde </a:t>
            </a:r>
            <a:r>
              <a:rPr lang="es-CL" sz="3400" dirty="0"/>
              <a:t>al </a:t>
            </a:r>
            <a:r>
              <a:rPr lang="es-CL" sz="3400" dirty="0" smtClean="0"/>
              <a:t>concejo, </a:t>
            </a:r>
            <a:r>
              <a:rPr lang="es-CL" sz="3400" dirty="0"/>
              <a:t>en su calidad de cuerpo colegiado fiscalizador, decidir la contratación de una auditoría externa</a:t>
            </a:r>
            <a:r>
              <a:rPr lang="es-CL" sz="3400" dirty="0" smtClean="0"/>
              <a:t>, debiendo </a:t>
            </a:r>
            <a:r>
              <a:rPr lang="es-CL" sz="3400" dirty="0"/>
              <a:t>acordar los aspectos técnicos y contenidos a incluirse en la misma. </a:t>
            </a:r>
            <a:r>
              <a:rPr lang="es-CL" sz="3400" dirty="0" smtClean="0"/>
              <a:t>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52.599, de 2009.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349646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Aprobación del concejo para la realización de una auditoría, no exime de la posterior aprobación de la respectiva contratación </a:t>
            </a:r>
            <a:r>
              <a:rPr lang="es-CL" sz="3400" dirty="0" smtClean="0"/>
              <a:t>     -</a:t>
            </a:r>
            <a:r>
              <a:rPr lang="es-CL" sz="3400" dirty="0"/>
              <a:t>cuando fuere </a:t>
            </a:r>
            <a:r>
              <a:rPr lang="es-CL" sz="3400" dirty="0" smtClean="0"/>
              <a:t>procedente-, por tratarse del </a:t>
            </a:r>
            <a:r>
              <a:rPr lang="es-CL" sz="3400" dirty="0"/>
              <a:t>ejercicio de diferentes facultades, con objetivos disímiles. </a:t>
            </a:r>
            <a:r>
              <a:rPr lang="es-CL" sz="3400" dirty="0" smtClean="0"/>
              <a:t>														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1.752, de 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2014.</a:t>
            </a:r>
          </a:p>
          <a:p>
            <a:pPr algn="just"/>
            <a:endParaRPr lang="es-CL" sz="34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La </a:t>
            </a:r>
            <a:r>
              <a:rPr lang="es-CL" sz="3400" dirty="0"/>
              <a:t>decisión de contratar una auditoría externa que evalúe determinados ejercicios presupuestarios no puede acordarse </a:t>
            </a:r>
            <a:r>
              <a:rPr lang="es-CL" sz="3400" dirty="0" smtClean="0"/>
              <a:t>en </a:t>
            </a:r>
            <a:r>
              <a:rPr lang="es-CL" sz="3400" dirty="0"/>
              <a:t>una sesión </a:t>
            </a:r>
            <a:r>
              <a:rPr lang="es-CL" sz="3400" dirty="0" smtClean="0"/>
              <a:t>extraordinaria</a:t>
            </a:r>
            <a:r>
              <a:rPr lang="es-CL" sz="3400" dirty="0"/>
              <a:t>. </a:t>
            </a:r>
            <a:endParaRPr lang="es-CL" sz="3400" dirty="0" smtClean="0"/>
          </a:p>
          <a:p>
            <a:pPr algn="just"/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	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6.629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, de 2007.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013295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El que no </a:t>
            </a:r>
            <a:r>
              <a:rPr lang="es-CL" sz="3400" dirty="0"/>
              <a:t>se contemplan recursos </a:t>
            </a:r>
            <a:r>
              <a:rPr lang="es-CL" sz="3400" dirty="0" smtClean="0"/>
              <a:t>suficientes en el presupuesto </a:t>
            </a:r>
            <a:r>
              <a:rPr lang="es-CL" sz="3400" dirty="0"/>
              <a:t>para la contratación de una auditoría </a:t>
            </a:r>
            <a:r>
              <a:rPr lang="es-CL" sz="3400" dirty="0" smtClean="0"/>
              <a:t>externa, </a:t>
            </a:r>
            <a:r>
              <a:rPr lang="es-CL" sz="3400" dirty="0"/>
              <a:t>no constituye una causal suficiente para no contratarla, toda vez que ello implicaría limitar la facultad del concejo de disponerla o simplemente dejarla sin efecto. Dictamen N° </a:t>
            </a:r>
            <a:r>
              <a:rPr lang="es-CL" sz="3400" dirty="0" smtClean="0"/>
              <a:t>6.629</a:t>
            </a:r>
            <a:r>
              <a:rPr lang="es-CL" sz="3400" dirty="0"/>
              <a:t>, de 2007</a:t>
            </a:r>
            <a:r>
              <a:rPr lang="es-CL" sz="3400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3707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1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b="1" dirty="0"/>
              <a:t>Materias respecto de las cuales se </a:t>
            </a:r>
            <a:r>
              <a:rPr lang="es-CL" sz="3400" b="1" dirty="0" smtClean="0"/>
              <a:t>requiere acuerdo del concejo </a:t>
            </a:r>
            <a:r>
              <a:rPr lang="es-CL" sz="3400" dirty="0"/>
              <a:t>(art. 65). </a:t>
            </a:r>
            <a:endParaRPr lang="es-CL" sz="34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/>
              <a:t>El alcalde está obligado a respetar los acuerdos del concejo municipal en los </a:t>
            </a:r>
            <a:r>
              <a:rPr lang="es-CL" sz="3400" dirty="0" smtClean="0"/>
              <a:t>casos requeridos por la ley (principio </a:t>
            </a:r>
            <a:r>
              <a:rPr lang="es-CL" sz="3400" dirty="0"/>
              <a:t>de </a:t>
            </a:r>
            <a:r>
              <a:rPr lang="es-CL" sz="3400" dirty="0" smtClean="0"/>
              <a:t>juridicidad, artículos </a:t>
            </a:r>
            <a:r>
              <a:rPr lang="es-CL" sz="3400" dirty="0"/>
              <a:t>6° y 7° de la </a:t>
            </a:r>
            <a:r>
              <a:rPr lang="es-CL" sz="3400" dirty="0" smtClean="0"/>
              <a:t>Constitución). 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</a:t>
            </a:r>
          </a:p>
          <a:p>
            <a:pPr algn="just"/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												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71.916, de 2012.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309310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20000"/>
          </a:bodyPr>
          <a:lstStyle/>
          <a:p>
            <a:pPr marL="514350" indent="-514350" algn="just">
              <a:buAutoNum type="alphaLcParenR"/>
            </a:pPr>
            <a:r>
              <a:rPr lang="es-CL" sz="3400" dirty="0" smtClean="0"/>
              <a:t>Aprobar el </a:t>
            </a:r>
            <a:r>
              <a:rPr lang="es-CL" sz="3400" dirty="0"/>
              <a:t>presupuesto municipal, y sus modificaciones, como asimismo los presupuestos de salud y </a:t>
            </a:r>
            <a:r>
              <a:rPr lang="es-CL" sz="3400" dirty="0" smtClean="0"/>
              <a:t>educación.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Al </a:t>
            </a:r>
            <a:r>
              <a:rPr lang="es-CL" sz="3400" dirty="0"/>
              <a:t>aprobar el </a:t>
            </a:r>
            <a:r>
              <a:rPr lang="es-CL" sz="3400" dirty="0" smtClean="0"/>
              <a:t>presupuesto municipal velará </a:t>
            </a:r>
            <a:r>
              <a:rPr lang="es-CL" sz="3400" dirty="0"/>
              <a:t>porque en él se indiquen los ingresos estimados y los montos de los recursos suficientes para atender los gastos previstos.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No </a:t>
            </a:r>
            <a:r>
              <a:rPr lang="es-CL" sz="3400" dirty="0"/>
              <a:t>podrá aumentar el presupuesto de gastos presentado por el alcalde, sino sólo disminuirlo, y modificar su distribución, salvo respecto de gastos establecidos por ley o por convenios celebrados por el municipio.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207177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62500" lnSpcReduction="20000"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Debe </a:t>
            </a:r>
            <a:r>
              <a:rPr lang="es-CL" sz="3400" dirty="0"/>
              <a:t>velar porque el presupuesto municipal se encuentre debidamente financiado y porque sus objetivos sean coincidentes con aquellos previstos en los instrumentos de planificación e inversión. </a:t>
            </a:r>
            <a:r>
              <a:rPr lang="es-CL" sz="3400" dirty="0" smtClean="0"/>
              <a:t>	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22.704, de 2011.</a:t>
            </a:r>
          </a:p>
          <a:p>
            <a:pPr algn="just"/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Puede </a:t>
            </a:r>
            <a:r>
              <a:rPr lang="es-CL" sz="3400" dirty="0"/>
              <a:t>disminuir gastos o modificar su distribución, salvo las </a:t>
            </a:r>
            <a:r>
              <a:rPr lang="es-CL" sz="3400" dirty="0" smtClean="0"/>
              <a:t>excepciones legales, </a:t>
            </a:r>
            <a:r>
              <a:rPr lang="es-CL" sz="3400" dirty="0"/>
              <a:t>y siempre que ello no signifique alterar sustancialmente el contenido y los </a:t>
            </a:r>
            <a:r>
              <a:rPr lang="es-CL" sz="3400" dirty="0" smtClean="0"/>
              <a:t>objetivos </a:t>
            </a:r>
            <a:r>
              <a:rPr lang="es-CL" sz="3400" dirty="0"/>
              <a:t>del presupuesto </a:t>
            </a:r>
            <a:r>
              <a:rPr lang="es-CL" sz="3400" dirty="0" smtClean="0"/>
              <a:t>municipal (coincidentes </a:t>
            </a:r>
            <a:r>
              <a:rPr lang="es-CL" sz="3400" dirty="0"/>
              <a:t>con aquellos comprendidos en los instrumentos de planificación e </a:t>
            </a:r>
            <a:r>
              <a:rPr lang="es-CL" sz="3400" dirty="0" smtClean="0"/>
              <a:t>inversión). 	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43.737, de 2015.</a:t>
            </a:r>
          </a:p>
          <a:p>
            <a:pPr algn="just"/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Una vez aprobado, </a:t>
            </a:r>
            <a:r>
              <a:rPr lang="es-CL" sz="3400" dirty="0"/>
              <a:t>el alcalde debe acatar tal decisión, </a:t>
            </a:r>
            <a:r>
              <a:rPr lang="es-CL" sz="3400" dirty="0" smtClean="0"/>
              <a:t>sin que pueda insistir </a:t>
            </a:r>
            <a:r>
              <a:rPr lang="es-CL" sz="3400" dirty="0"/>
              <a:t>en su proyecto original o</a:t>
            </a:r>
            <a:r>
              <a:rPr lang="es-CL" sz="3400" dirty="0" smtClean="0"/>
              <a:t> </a:t>
            </a:r>
            <a:r>
              <a:rPr lang="es-CL" sz="3400" dirty="0"/>
              <a:t>proponer uno nuevo dentro del respectivo período de aprobación. </a:t>
            </a:r>
            <a:r>
              <a:rPr lang="es-CL" sz="3400" dirty="0" smtClean="0"/>
              <a:t>																	</a:t>
            </a:r>
            <a:r>
              <a:rPr lang="es-CL" sz="3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400" dirty="0">
                <a:solidFill>
                  <a:schemeClr val="accent6">
                    <a:lumMod val="75000"/>
                  </a:schemeClr>
                </a:solidFill>
              </a:rPr>
              <a:t>N° 43.737, de 2015. 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IV.- ATRIBUCIONES DEL CONCEJO MUNICIPAL.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99979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502920" y="1883230"/>
            <a:ext cx="11281409" cy="4043845"/>
          </a:xfrm>
        </p:spPr>
        <p:txBody>
          <a:bodyPr>
            <a:normAutofit/>
          </a:bodyPr>
          <a:lstStyle/>
          <a:p>
            <a:pPr algn="just"/>
            <a:r>
              <a:rPr lang="es-CL" sz="2400" b="1" dirty="0" smtClean="0"/>
              <a:t>e) 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Adquirir, enajenar, gravar o dar en </a:t>
            </a: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arrendamiento por un plazo superior a cuatro años o 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traspasar </a:t>
            </a: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cualquier título, 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dominio o mera tenencia de los bienes inmuebles municipales o 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donar </a:t>
            </a: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los bienes muebles de la entidad edilicia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endParaRPr lang="es-CL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 acto que adjudica licitación </a:t>
            </a:r>
            <a:r>
              <a:rPr lang="es-CL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pública </a:t>
            </a:r>
            <a:r>
              <a:rPr lang="es-CL" sz="2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 requiere contar con el acuerdo del concejo. </a:t>
            </a:r>
            <a:endParaRPr lang="es-CL" sz="28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CL" sz="2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es-CL" sz="2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	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Dictámenes </a:t>
            </a:r>
            <a:r>
              <a:rPr lang="es-CL" sz="2600" dirty="0" err="1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N°s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58.934, de 2012, y 2.883, de 2015.</a:t>
            </a:r>
          </a:p>
          <a:p>
            <a:pPr algn="just"/>
            <a:endParaRPr lang="es-CL" sz="26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es-CL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L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r"/>
            <a:endParaRPr lang="es-CL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3872374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388620" y="1883230"/>
            <a:ext cx="11487149" cy="404384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CL" sz="2400" b="1" dirty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El </a:t>
            </a:r>
            <a:r>
              <a:rPr lang="es-CL" sz="2800" dirty="0">
                <a:solidFill>
                  <a:schemeClr val="tx1"/>
                </a:solidFill>
              </a:rPr>
              <a:t>alcalde requiere del acuerdo del concejo solo para efectos de celebrar dichos contratos y no para ponerles </a:t>
            </a:r>
            <a:r>
              <a:rPr lang="es-CL" sz="2800" dirty="0" smtClean="0">
                <a:solidFill>
                  <a:schemeClr val="tx1"/>
                </a:solidFill>
              </a:rPr>
              <a:t>término.</a:t>
            </a:r>
          </a:p>
          <a:p>
            <a:pPr algn="r"/>
            <a:r>
              <a:rPr lang="es-CL" sz="30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3000" dirty="0">
                <a:solidFill>
                  <a:schemeClr val="accent6">
                    <a:lumMod val="75000"/>
                  </a:schemeClr>
                </a:solidFill>
              </a:rPr>
              <a:t>N° 42.922, de 2008 </a:t>
            </a:r>
          </a:p>
          <a:p>
            <a:pPr algn="just"/>
            <a:endParaRPr lang="es-CL" sz="1200" dirty="0" smtClean="0">
              <a:solidFill>
                <a:schemeClr val="tx1"/>
              </a:solidFill>
            </a:endParaRPr>
          </a:p>
          <a:p>
            <a:pPr algn="just"/>
            <a:endParaRPr lang="es-CL" sz="1200" dirty="0">
              <a:solidFill>
                <a:schemeClr val="tx1"/>
              </a:solidFill>
            </a:endParaRPr>
          </a:p>
          <a:p>
            <a:pPr algn="just"/>
            <a:endParaRPr lang="es-CL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Arrendamiento </a:t>
            </a:r>
            <a:r>
              <a:rPr lang="es-CL" sz="2800" dirty="0">
                <a:solidFill>
                  <a:schemeClr val="tx1"/>
                </a:solidFill>
              </a:rPr>
              <a:t>de bienes </a:t>
            </a:r>
            <a:r>
              <a:rPr lang="es-CL" sz="2800" dirty="0" smtClean="0">
                <a:solidFill>
                  <a:schemeClr val="tx1"/>
                </a:solidFill>
              </a:rPr>
              <a:t>raíces</a:t>
            </a:r>
            <a:r>
              <a:rPr lang="es-CL" sz="2800" dirty="0">
                <a:solidFill>
                  <a:schemeClr val="tx1"/>
                </a:solidFill>
              </a:rPr>
              <a:t>.</a:t>
            </a:r>
            <a:r>
              <a:rPr lang="es-CL" sz="2800" dirty="0" smtClean="0">
                <a:solidFill>
                  <a:schemeClr val="tx1"/>
                </a:solidFill>
              </a:rPr>
              <a:t> Sólo se </a:t>
            </a:r>
            <a:r>
              <a:rPr lang="es-CL" sz="2800" dirty="0">
                <a:solidFill>
                  <a:schemeClr val="tx1"/>
                </a:solidFill>
              </a:rPr>
              <a:t>exige la aprobación del concejo cuando el contrato sea suscrito por un período superior a </a:t>
            </a:r>
            <a:r>
              <a:rPr lang="es-CL" sz="2800" dirty="0" smtClean="0">
                <a:solidFill>
                  <a:schemeClr val="tx1"/>
                </a:solidFill>
              </a:rPr>
              <a:t>4 años.</a:t>
            </a:r>
          </a:p>
          <a:p>
            <a:pPr algn="r"/>
            <a:r>
              <a:rPr lang="es-CL" sz="3000" dirty="0">
                <a:solidFill>
                  <a:schemeClr val="accent6">
                    <a:lumMod val="75000"/>
                  </a:schemeClr>
                </a:solidFill>
              </a:rPr>
              <a:t>Dictamen N° 285, de </a:t>
            </a:r>
            <a:r>
              <a:rPr lang="es-CL" sz="3000" dirty="0" smtClean="0">
                <a:solidFill>
                  <a:schemeClr val="accent6">
                    <a:lumMod val="75000"/>
                  </a:schemeClr>
                </a:solidFill>
              </a:rPr>
              <a:t>2003</a:t>
            </a:r>
            <a:endParaRPr lang="es-CL" sz="3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08269591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600" dirty="0" smtClean="0">
                <a:solidFill>
                  <a:schemeClr val="tx1"/>
                </a:solidFill>
              </a:rPr>
              <a:t>g) Otorgamiento </a:t>
            </a:r>
            <a:r>
              <a:rPr lang="es-CL" sz="2600" dirty="0">
                <a:solidFill>
                  <a:schemeClr val="tx1"/>
                </a:solidFill>
              </a:rPr>
              <a:t>de subvenciones y aportes para financiar actividades comprendidas entre las funciones de las municipalidades, a personas jurídicas de carácter público o privado, sin fines de lucro, y ponerles término</a:t>
            </a:r>
            <a:r>
              <a:rPr lang="es-CL" sz="2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>
                <a:solidFill>
                  <a:schemeClr val="tx1"/>
                </a:solidFill>
              </a:rPr>
              <a:t>Entrega de fondos solo en la medida que </a:t>
            </a:r>
            <a:r>
              <a:rPr lang="es-CL" sz="2600" dirty="0" smtClean="0">
                <a:solidFill>
                  <a:schemeClr val="tx1"/>
                </a:solidFill>
              </a:rPr>
              <a:t>el </a:t>
            </a:r>
            <a:r>
              <a:rPr lang="es-CL" sz="2600" dirty="0">
                <a:solidFill>
                  <a:schemeClr val="tx1"/>
                </a:solidFill>
              </a:rPr>
              <a:t>receptor sea una persona jurídica sin fines de lucro que colabore en el cumplimiento de </a:t>
            </a:r>
            <a:r>
              <a:rPr lang="es-CL" sz="2600" dirty="0" smtClean="0">
                <a:solidFill>
                  <a:schemeClr val="tx1"/>
                </a:solidFill>
              </a:rPr>
              <a:t>aquellas.</a:t>
            </a:r>
          </a:p>
          <a:p>
            <a:pPr algn="just"/>
            <a:r>
              <a:rPr lang="es-CL" sz="2600" dirty="0">
                <a:solidFill>
                  <a:schemeClr val="tx1"/>
                </a:solidFill>
              </a:rPr>
              <a:t>	</a:t>
            </a:r>
            <a:r>
              <a:rPr lang="es-CL" sz="2600" dirty="0" smtClean="0">
                <a:solidFill>
                  <a:schemeClr val="tx1"/>
                </a:solidFill>
              </a:rPr>
              <a:t>													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N° 83.680, de 2015.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26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95451" y="274638"/>
            <a:ext cx="651721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198183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2800" b="1" dirty="0" smtClean="0"/>
              <a:t>Cómo se compone</a:t>
            </a:r>
            <a:r>
              <a:rPr lang="es-CL" sz="2800" dirty="0" smtClean="0"/>
              <a:t>:</a:t>
            </a:r>
            <a:r>
              <a:rPr lang="es-CL" sz="2800" dirty="0"/>
              <a:t> P</a:t>
            </a:r>
            <a:r>
              <a:rPr lang="es-CL" sz="2800" dirty="0" smtClean="0"/>
              <a:t>or </a:t>
            </a:r>
            <a:r>
              <a:rPr lang="es-CL" sz="2800" dirty="0"/>
              <a:t>concejales elegidos por votación </a:t>
            </a:r>
            <a:r>
              <a:rPr lang="es-CL" sz="2800" dirty="0" smtClean="0"/>
              <a:t>directa: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/>
              <a:t>6 </a:t>
            </a:r>
            <a:r>
              <a:rPr lang="es-CL" sz="2800" dirty="0"/>
              <a:t>concejales (comunas o agrupaciones de comunas de </a:t>
            </a:r>
            <a:r>
              <a:rPr lang="es-CL" sz="2800" dirty="0" smtClean="0"/>
              <a:t>hasta 60.000 electores</a:t>
            </a:r>
            <a:r>
              <a:rPr lang="es-CL" sz="2800" dirty="0"/>
              <a:t>)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/>
              <a:t>8 </a:t>
            </a:r>
            <a:r>
              <a:rPr lang="es-CL" sz="2800" dirty="0"/>
              <a:t>concejales (más de </a:t>
            </a:r>
            <a:r>
              <a:rPr lang="es-CL" sz="2800" dirty="0" smtClean="0"/>
              <a:t>70.000 </a:t>
            </a:r>
            <a:r>
              <a:rPr lang="es-CL" sz="2800" dirty="0"/>
              <a:t>mil y hasta </a:t>
            </a:r>
            <a:r>
              <a:rPr lang="es-CL" sz="2800" dirty="0" smtClean="0"/>
              <a:t>150.000 </a:t>
            </a:r>
            <a:r>
              <a:rPr lang="es-CL" sz="2800" dirty="0"/>
              <a:t>electores), y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/>
              <a:t>10 </a:t>
            </a:r>
            <a:r>
              <a:rPr lang="es-CL" sz="2800" dirty="0"/>
              <a:t>concejales (más de </a:t>
            </a:r>
            <a:r>
              <a:rPr lang="es-CL" sz="2800" dirty="0" smtClean="0"/>
              <a:t>150.000 </a:t>
            </a:r>
            <a:r>
              <a:rPr lang="es-CL" sz="2800" dirty="0"/>
              <a:t>electores</a:t>
            </a:r>
            <a:r>
              <a:rPr lang="es-CL" sz="2800" dirty="0" smtClean="0"/>
              <a:t>)</a:t>
            </a:r>
          </a:p>
          <a:p>
            <a:pPr marL="457200" indent="-457200" algn="just">
              <a:buFontTx/>
              <a:buChar char="-"/>
            </a:pPr>
            <a:endParaRPr lang="es-CL" sz="28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2800" dirty="0"/>
              <a:t>Duran cuatro años en sus cargos y podrán ser reelegidos.</a:t>
            </a:r>
            <a:endParaRPr lang="es-CL" sz="2800" dirty="0" smtClean="0"/>
          </a:p>
          <a:p>
            <a:pPr algn="just"/>
            <a:endParaRPr lang="es-CL" sz="3000" dirty="0" smtClean="0"/>
          </a:p>
          <a:p>
            <a:pPr algn="just"/>
            <a:endParaRPr lang="es-CL" sz="30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I.- ASPECTOS GENERALES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4511319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>
                <a:solidFill>
                  <a:schemeClr val="tx1"/>
                </a:solidFill>
              </a:rPr>
              <a:t>Potestad discrecional.</a:t>
            </a:r>
          </a:p>
          <a:p>
            <a:pPr algn="just"/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													Dictamen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N° 12.947, de 2011.</a:t>
            </a:r>
            <a:endParaRPr lang="es-CL" sz="26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>
                <a:solidFill>
                  <a:schemeClr val="tx1"/>
                </a:solidFill>
              </a:rPr>
              <a:t>E</a:t>
            </a:r>
            <a:r>
              <a:rPr lang="es-CL" sz="2600" dirty="0" smtClean="0">
                <a:solidFill>
                  <a:schemeClr val="tx1"/>
                </a:solidFill>
              </a:rPr>
              <a:t>ntidad </a:t>
            </a:r>
            <a:r>
              <a:rPr lang="es-CL" sz="2600" dirty="0">
                <a:solidFill>
                  <a:schemeClr val="tx1"/>
                </a:solidFill>
              </a:rPr>
              <a:t>edilicia </a:t>
            </a:r>
            <a:r>
              <a:rPr lang="es-CL" sz="2600" dirty="0" smtClean="0">
                <a:solidFill>
                  <a:schemeClr val="tx1"/>
                </a:solidFill>
              </a:rPr>
              <a:t>debe evaluar </a:t>
            </a:r>
            <a:r>
              <a:rPr lang="es-CL" sz="2600" dirty="0">
                <a:solidFill>
                  <a:schemeClr val="tx1"/>
                </a:solidFill>
              </a:rPr>
              <a:t>las peticiones que le formulen los interesados y decidir </a:t>
            </a:r>
            <a:r>
              <a:rPr lang="es-CL" sz="2600" dirty="0" smtClean="0">
                <a:solidFill>
                  <a:schemeClr val="tx1"/>
                </a:solidFill>
              </a:rPr>
              <a:t>si </a:t>
            </a:r>
            <a:r>
              <a:rPr lang="es-CL" sz="2600" dirty="0">
                <a:solidFill>
                  <a:schemeClr val="tx1"/>
                </a:solidFill>
              </a:rPr>
              <a:t>las confiere o </a:t>
            </a:r>
            <a:r>
              <a:rPr lang="es-CL" sz="2600" dirty="0" smtClean="0">
                <a:solidFill>
                  <a:schemeClr val="tx1"/>
                </a:solidFill>
              </a:rPr>
              <a:t>no.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6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>
                <a:solidFill>
                  <a:schemeClr val="tx1"/>
                </a:solidFill>
              </a:rPr>
              <a:t>Debe </a:t>
            </a:r>
            <a:r>
              <a:rPr lang="es-CL" sz="2600" dirty="0">
                <a:solidFill>
                  <a:schemeClr val="tx1"/>
                </a:solidFill>
              </a:rPr>
              <a:t>materializarse en un acto </a:t>
            </a:r>
            <a:r>
              <a:rPr lang="es-CL" sz="2600" dirty="0" smtClean="0">
                <a:solidFill>
                  <a:schemeClr val="tx1"/>
                </a:solidFill>
              </a:rPr>
              <a:t>fundado.</a:t>
            </a:r>
            <a:r>
              <a:rPr lang="es-CL" sz="2600" dirty="0">
                <a:solidFill>
                  <a:schemeClr val="tx1"/>
                </a:solidFill>
              </a:rPr>
              <a:t> 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95451" y="274638"/>
            <a:ext cx="651721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42412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es-CL" sz="2400" dirty="0">
                <a:solidFill>
                  <a:schemeClr val="tx1"/>
                </a:solidFill>
              </a:rPr>
              <a:t>h)	</a:t>
            </a:r>
            <a:r>
              <a:rPr lang="es-CL" sz="2800" dirty="0">
                <a:solidFill>
                  <a:schemeClr val="tx1"/>
                </a:solidFill>
              </a:rPr>
              <a:t>Transigir judicial y extrajudicialmente.</a:t>
            </a:r>
          </a:p>
          <a:p>
            <a:pPr algn="just"/>
            <a:endParaRPr lang="es-CL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Este </a:t>
            </a:r>
            <a:r>
              <a:rPr lang="es-CL" sz="2800" dirty="0">
                <a:solidFill>
                  <a:schemeClr val="tx1"/>
                </a:solidFill>
              </a:rPr>
              <a:t>mecanismo </a:t>
            </a:r>
            <a:r>
              <a:rPr lang="es-CL" sz="2800" dirty="0" smtClean="0">
                <a:solidFill>
                  <a:schemeClr val="tx1"/>
                </a:solidFill>
              </a:rPr>
              <a:t>supone la </a:t>
            </a:r>
            <a:r>
              <a:rPr lang="es-CL" sz="2800" dirty="0">
                <a:solidFill>
                  <a:schemeClr val="tx1"/>
                </a:solidFill>
              </a:rPr>
              <a:t>existencia de un derecho dudoso, actualmente controvertido o susceptible de </a:t>
            </a:r>
            <a:r>
              <a:rPr lang="es-CL" sz="2800" dirty="0" smtClean="0">
                <a:solidFill>
                  <a:schemeClr val="tx1"/>
                </a:solidFill>
              </a:rPr>
              <a:t>serlo, y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mutuas </a:t>
            </a:r>
            <a:r>
              <a:rPr lang="es-CL" sz="2800" dirty="0">
                <a:solidFill>
                  <a:schemeClr val="tx1"/>
                </a:solidFill>
              </a:rPr>
              <a:t>concesiones y sacrificios recíprocos entre las partes. </a:t>
            </a:r>
            <a:endParaRPr lang="es-CL" sz="2800" dirty="0" smtClean="0">
              <a:solidFill>
                <a:schemeClr val="tx1"/>
              </a:solidFill>
            </a:endParaRPr>
          </a:p>
          <a:p>
            <a:pPr algn="just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													</a:t>
            </a:r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800" dirty="0">
                <a:solidFill>
                  <a:schemeClr val="accent6">
                    <a:lumMod val="75000"/>
                  </a:schemeClr>
                </a:solidFill>
              </a:rPr>
              <a:t>N° 84.520, de 2013.</a:t>
            </a:r>
          </a:p>
          <a:p>
            <a:pPr algn="just"/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95451" y="274638"/>
            <a:ext cx="651721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9765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571500" indent="-571500" algn="just">
              <a:buAutoNum type="romanLcParenR"/>
            </a:pPr>
            <a:r>
              <a:rPr lang="es-CL" sz="2800" dirty="0" smtClean="0">
                <a:solidFill>
                  <a:schemeClr val="tx1"/>
                </a:solidFill>
              </a:rPr>
              <a:t>Celebración </a:t>
            </a:r>
            <a:r>
              <a:rPr lang="es-CL" sz="2800" dirty="0">
                <a:solidFill>
                  <a:schemeClr val="tx1"/>
                </a:solidFill>
              </a:rPr>
              <a:t>de convenios y contratos que involucren montos iguales o superiores a 500 UTM. </a:t>
            </a:r>
            <a:endParaRPr lang="es-CL" sz="2800" dirty="0" smtClean="0">
              <a:solidFill>
                <a:schemeClr val="tx1"/>
              </a:solidFill>
            </a:endParaRPr>
          </a:p>
          <a:p>
            <a:pPr marL="571500" indent="-571500" algn="just">
              <a:buAutoNum type="romanLcParenR"/>
            </a:pPr>
            <a:endParaRPr lang="es-CL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b="1" dirty="0">
                <a:solidFill>
                  <a:schemeClr val="tx1"/>
                </a:solidFill>
              </a:rPr>
              <a:t>Regla general</a:t>
            </a:r>
            <a:r>
              <a:rPr lang="es-CL" sz="2800" dirty="0">
                <a:solidFill>
                  <a:schemeClr val="tx1"/>
                </a:solidFill>
              </a:rPr>
              <a:t>: Mayoría absoluta del concejo.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28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b="1" dirty="0">
                <a:solidFill>
                  <a:schemeClr val="tx1"/>
                </a:solidFill>
              </a:rPr>
              <a:t>Excepción</a:t>
            </a:r>
            <a:r>
              <a:rPr lang="es-CL" sz="2800" dirty="0">
                <a:solidFill>
                  <a:schemeClr val="tx1"/>
                </a:solidFill>
              </a:rPr>
              <a:t>: Aquellos que comprometan al municipio por un plazo que exceda el período </a:t>
            </a:r>
            <a:r>
              <a:rPr lang="es-CL" sz="2800" dirty="0" err="1">
                <a:solidFill>
                  <a:schemeClr val="tx1"/>
                </a:solidFill>
              </a:rPr>
              <a:t>alcaldicio</a:t>
            </a:r>
            <a:r>
              <a:rPr lang="es-CL" sz="2800" dirty="0">
                <a:solidFill>
                  <a:schemeClr val="tx1"/>
                </a:solidFill>
              </a:rPr>
              <a:t>. Dos tercios de dicho concejo.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2600" dirty="0">
              <a:solidFill>
                <a:schemeClr val="tx1"/>
              </a:solidFill>
            </a:endParaRP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95451" y="274638"/>
            <a:ext cx="651721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6263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609601" y="2084916"/>
            <a:ext cx="11144956" cy="3958193"/>
          </a:xfrm>
        </p:spPr>
        <p:txBody>
          <a:bodyPr>
            <a:normAutofit/>
          </a:bodyPr>
          <a:lstStyle/>
          <a:p>
            <a:pPr algn="just"/>
            <a:endParaRPr lang="es-CL" sz="13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>
                <a:solidFill>
                  <a:schemeClr val="tx1"/>
                </a:solidFill>
              </a:rPr>
              <a:t>Debe </a:t>
            </a:r>
            <a:r>
              <a:rPr lang="es-CL" sz="2600" dirty="0">
                <a:solidFill>
                  <a:schemeClr val="tx1"/>
                </a:solidFill>
              </a:rPr>
              <a:t>relacionarse con la potestad del alcalde de ejecutar los actos y celebrar contratos necesarios para el </a:t>
            </a:r>
            <a:r>
              <a:rPr lang="es-CL" sz="2600" dirty="0" smtClean="0">
                <a:solidFill>
                  <a:schemeClr val="tx1"/>
                </a:solidFill>
              </a:rPr>
              <a:t>cumplimiento </a:t>
            </a:r>
            <a:r>
              <a:rPr lang="es-CL" sz="2600" dirty="0">
                <a:solidFill>
                  <a:schemeClr val="tx1"/>
                </a:solidFill>
              </a:rPr>
              <a:t>de las funciones </a:t>
            </a:r>
            <a:r>
              <a:rPr lang="es-CL" sz="2600" dirty="0" smtClean="0">
                <a:solidFill>
                  <a:schemeClr val="tx1"/>
                </a:solidFill>
              </a:rPr>
              <a:t>del municipio.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1300" dirty="0" smtClean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>
                <a:solidFill>
                  <a:schemeClr val="tx1"/>
                </a:solidFill>
              </a:rPr>
              <a:t>Debe </a:t>
            </a:r>
            <a:r>
              <a:rPr lang="es-CL" sz="2600" dirty="0">
                <a:solidFill>
                  <a:schemeClr val="tx1"/>
                </a:solidFill>
              </a:rPr>
              <a:t>ser ejercida con el consentimiento del </a:t>
            </a:r>
            <a:r>
              <a:rPr lang="es-CL" sz="2600" dirty="0" smtClean="0">
                <a:solidFill>
                  <a:schemeClr val="tx1"/>
                </a:solidFill>
              </a:rPr>
              <a:t>concejo </a:t>
            </a:r>
            <a:r>
              <a:rPr lang="es-CL" sz="2600" dirty="0">
                <a:solidFill>
                  <a:schemeClr val="tx1"/>
                </a:solidFill>
              </a:rPr>
              <a:t>cuando la cuantía del acuerdo de voluntades sea igual superior a 500 </a:t>
            </a:r>
            <a:r>
              <a:rPr lang="es-CL" sz="2600" dirty="0" smtClean="0">
                <a:solidFill>
                  <a:schemeClr val="tx1"/>
                </a:solidFill>
              </a:rPr>
              <a:t>UTM.</a:t>
            </a:r>
          </a:p>
          <a:p>
            <a:pPr algn="r"/>
            <a:r>
              <a:rPr lang="es-CL" sz="2400" dirty="0">
                <a:solidFill>
                  <a:schemeClr val="accent6">
                    <a:lumMod val="75000"/>
                  </a:schemeClr>
                </a:solidFill>
              </a:rPr>
              <a:t>Dictamen N° 1.049, de 2016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95451" y="274638"/>
            <a:ext cx="651721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9647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57200" y="1883230"/>
            <a:ext cx="11418569" cy="4043845"/>
          </a:xfrm>
        </p:spPr>
        <p:txBody>
          <a:bodyPr>
            <a:normAutofit/>
          </a:bodyPr>
          <a:lstStyle/>
          <a:p>
            <a:pPr algn="just"/>
            <a:r>
              <a:rPr lang="es-CL" sz="2400" b="1" dirty="0" smtClean="0"/>
              <a:t>j) </a:t>
            </a:r>
            <a:r>
              <a:rPr lang="es-CL" sz="2600" dirty="0" smtClean="0">
                <a:solidFill>
                  <a:schemeClr val="tx1"/>
                </a:solidFill>
              </a:rPr>
              <a:t>Otorgamiento </a:t>
            </a:r>
            <a:r>
              <a:rPr lang="es-CL" sz="2600" dirty="0">
                <a:solidFill>
                  <a:schemeClr val="tx1"/>
                </a:solidFill>
              </a:rPr>
              <a:t>de concesiones municipales, renovarlas y ponerles término</a:t>
            </a:r>
            <a:r>
              <a:rPr lang="es-CL" sz="26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>
                <a:solidFill>
                  <a:schemeClr val="tx1"/>
                </a:solidFill>
              </a:rPr>
              <a:t> Alcalde requiere acuerdo para el otorgamiento, renovación o término de la concesión, pero no le corresponde intervenir en el proceso de implementación y desarrollo de la </a:t>
            </a:r>
            <a:r>
              <a:rPr lang="es-CL" sz="2600" dirty="0" smtClean="0">
                <a:solidFill>
                  <a:schemeClr val="tx1"/>
                </a:solidFill>
              </a:rPr>
              <a:t>propuesta(licitación </a:t>
            </a:r>
            <a:r>
              <a:rPr lang="es-CL" sz="2600" dirty="0">
                <a:solidFill>
                  <a:schemeClr val="tx1"/>
                </a:solidFill>
              </a:rPr>
              <a:t>pública, privada o trato directo, según corresponda).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2600" dirty="0" smtClean="0">
              <a:solidFill>
                <a:schemeClr val="tx1"/>
              </a:solidFill>
            </a:endParaRPr>
          </a:p>
          <a:p>
            <a:pPr algn="just"/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														Dictamen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N° 67.470, de 2012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endParaRPr lang="es-CL" sz="26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457636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354330" y="1883230"/>
            <a:ext cx="11544299" cy="4043845"/>
          </a:xfrm>
        </p:spPr>
        <p:txBody>
          <a:bodyPr>
            <a:normAutofit fontScale="92500"/>
          </a:bodyPr>
          <a:lstStyle/>
          <a:p>
            <a:pPr algn="just"/>
            <a:endParaRPr lang="es-CL" sz="1200" b="1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Concejo puede </a:t>
            </a:r>
            <a:r>
              <a:rPr lang="es-CL" sz="2800" dirty="0">
                <a:solidFill>
                  <a:schemeClr val="tx1"/>
                </a:solidFill>
              </a:rPr>
              <a:t>exigir a la autoridad edilicia todos los antecedentes que le permitan ponderar adecuadamente los diversos aspectos de la concesión, a fin de pronunciarse de manera informada sobre la </a:t>
            </a:r>
            <a:r>
              <a:rPr lang="es-CL" sz="2800" dirty="0" smtClean="0">
                <a:solidFill>
                  <a:schemeClr val="tx1"/>
                </a:solidFill>
              </a:rPr>
              <a:t>materia.</a:t>
            </a:r>
            <a:endParaRPr lang="es-CL" sz="2800" dirty="0">
              <a:solidFill>
                <a:schemeClr val="tx1"/>
              </a:solidFill>
            </a:endParaRPr>
          </a:p>
          <a:p>
            <a:pPr algn="just"/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															Dictamen </a:t>
            </a:r>
            <a:r>
              <a:rPr lang="es-CL" sz="2800" dirty="0">
                <a:solidFill>
                  <a:schemeClr val="accent6">
                    <a:lumMod val="75000"/>
                  </a:schemeClr>
                </a:solidFill>
              </a:rPr>
              <a:t>N° 3.063, de </a:t>
            </a:r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2009.</a:t>
            </a:r>
          </a:p>
          <a:p>
            <a:pPr algn="r"/>
            <a:endParaRPr lang="es-CL" sz="2800" dirty="0">
              <a:solidFill>
                <a:schemeClr val="accent6">
                  <a:lumMod val="75000"/>
                </a:schemeClr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El </a:t>
            </a:r>
            <a:r>
              <a:rPr lang="es-CL" sz="2800" dirty="0">
                <a:solidFill>
                  <a:schemeClr val="tx1"/>
                </a:solidFill>
              </a:rPr>
              <a:t>concejo no podrá rechazar la propuesta </a:t>
            </a:r>
            <a:r>
              <a:rPr lang="es-CL" sz="2800" dirty="0" err="1">
                <a:solidFill>
                  <a:schemeClr val="tx1"/>
                </a:solidFill>
              </a:rPr>
              <a:t>alcaldicia</a:t>
            </a:r>
            <a:r>
              <a:rPr lang="es-CL" sz="2800" dirty="0">
                <a:solidFill>
                  <a:schemeClr val="tx1"/>
                </a:solidFill>
              </a:rPr>
              <a:t> de adjudicación por motivos ajenos a los contemplados en las bases. </a:t>
            </a:r>
          </a:p>
          <a:p>
            <a:pPr algn="just"/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															Dictamen </a:t>
            </a:r>
            <a:r>
              <a:rPr lang="es-CL" sz="2800" dirty="0">
                <a:solidFill>
                  <a:schemeClr val="accent6">
                    <a:lumMod val="75000"/>
                  </a:schemeClr>
                </a:solidFill>
              </a:rPr>
              <a:t>N° 16.776, de 2013.</a:t>
            </a:r>
          </a:p>
          <a:p>
            <a:pPr algn="just"/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121579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34340" y="1883230"/>
            <a:ext cx="11384279" cy="4043845"/>
          </a:xfrm>
        </p:spPr>
        <p:txBody>
          <a:bodyPr>
            <a:normAutofit/>
          </a:bodyPr>
          <a:lstStyle/>
          <a:p>
            <a:pPr algn="just"/>
            <a:endParaRPr lang="es-CL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s-CL" sz="2800" b="1" dirty="0" smtClean="0">
                <a:solidFill>
                  <a:schemeClr val="tx1"/>
                </a:solidFill>
              </a:rPr>
              <a:t>ñ) </a:t>
            </a:r>
            <a:r>
              <a:rPr lang="es-CL" sz="2800" dirty="0" smtClean="0">
                <a:solidFill>
                  <a:schemeClr val="tx1"/>
                </a:solidFill>
              </a:rPr>
              <a:t>Otorgar</a:t>
            </a:r>
            <a:r>
              <a:rPr lang="es-CL" sz="2800" dirty="0">
                <a:solidFill>
                  <a:schemeClr val="tx1"/>
                </a:solidFill>
              </a:rPr>
              <a:t>, renovar, caducar y trasladar patentes de </a:t>
            </a:r>
            <a:r>
              <a:rPr lang="es-CL" sz="2800" dirty="0" smtClean="0">
                <a:solidFill>
                  <a:schemeClr val="tx1"/>
                </a:solidFill>
              </a:rPr>
              <a:t>alcoholes, y</a:t>
            </a:r>
          </a:p>
          <a:p>
            <a:pPr algn="just"/>
            <a:endParaRPr lang="es-CL" sz="2800" dirty="0">
              <a:solidFill>
                <a:schemeClr val="tx1"/>
              </a:solidFill>
            </a:endParaRPr>
          </a:p>
          <a:p>
            <a:pPr algn="just"/>
            <a:endParaRPr lang="es-CL" sz="2800" b="1" dirty="0" smtClean="0">
              <a:solidFill>
                <a:schemeClr val="tx1"/>
              </a:solidFill>
            </a:endParaRPr>
          </a:p>
          <a:p>
            <a:pPr algn="just"/>
            <a:r>
              <a:rPr lang="es-CL" sz="2800" b="1" dirty="0" smtClean="0">
                <a:solidFill>
                  <a:schemeClr val="tx1"/>
                </a:solidFill>
              </a:rPr>
              <a:t>o) </a:t>
            </a:r>
            <a:r>
              <a:rPr lang="es-CL" sz="2800" dirty="0">
                <a:solidFill>
                  <a:schemeClr val="tx1"/>
                </a:solidFill>
              </a:rPr>
              <a:t>fijar el horario de funcionamiento de los establecimientos de expendio de bebidas alcohólicas existentes en la comuna.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0733509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00050" y="1883230"/>
            <a:ext cx="11395709" cy="4043845"/>
          </a:xfrm>
        </p:spPr>
        <p:txBody>
          <a:bodyPr>
            <a:normAutofit fontScale="92500" lnSpcReduction="10000"/>
          </a:bodyPr>
          <a:lstStyle/>
          <a:p>
            <a:pPr algn="just"/>
            <a:endParaRPr lang="es-CL" sz="1200" b="1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Alcalde </a:t>
            </a:r>
            <a:r>
              <a:rPr lang="es-CL" sz="2800" dirty="0">
                <a:solidFill>
                  <a:schemeClr val="tx1"/>
                </a:solidFill>
              </a:rPr>
              <a:t>y C</a:t>
            </a:r>
            <a:r>
              <a:rPr lang="es-CL" sz="2800" dirty="0" smtClean="0">
                <a:solidFill>
                  <a:schemeClr val="tx1"/>
                </a:solidFill>
              </a:rPr>
              <a:t>oncejo deben </a:t>
            </a:r>
            <a:r>
              <a:rPr lang="es-CL" sz="2800" dirty="0">
                <a:solidFill>
                  <a:schemeClr val="tx1"/>
                </a:solidFill>
              </a:rPr>
              <a:t>ponderar las consideraciones relativas a la seguridad pública, molestias vecinales u otras de similar naturaleza en que </a:t>
            </a:r>
            <a:r>
              <a:rPr lang="es-CL" sz="2800" dirty="0" smtClean="0">
                <a:solidFill>
                  <a:schemeClr val="tx1"/>
                </a:solidFill>
              </a:rPr>
              <a:t>pueda </a:t>
            </a:r>
            <a:r>
              <a:rPr lang="es-CL" sz="2800" dirty="0">
                <a:solidFill>
                  <a:schemeClr val="tx1"/>
                </a:solidFill>
              </a:rPr>
              <a:t>fundarse su negativa en relación con la patente de </a:t>
            </a:r>
            <a:r>
              <a:rPr lang="es-CL" sz="2800" dirty="0" smtClean="0">
                <a:solidFill>
                  <a:schemeClr val="tx1"/>
                </a:solidFill>
              </a:rPr>
              <a:t>alcoholes.</a:t>
            </a:r>
            <a:r>
              <a:rPr lang="es-CL" sz="2800" dirty="0">
                <a:solidFill>
                  <a:schemeClr val="tx1"/>
                </a:solidFill>
              </a:rPr>
              <a:t> </a:t>
            </a:r>
            <a:endParaRPr lang="es-CL" sz="2800" dirty="0" smtClean="0">
              <a:solidFill>
                <a:schemeClr val="tx1"/>
              </a:solidFill>
            </a:endParaRPr>
          </a:p>
          <a:p>
            <a:pPr algn="just"/>
            <a:r>
              <a:rPr lang="es-CL" sz="2800" dirty="0">
                <a:solidFill>
                  <a:schemeClr val="tx1"/>
                </a:solidFill>
              </a:rPr>
              <a:t>	</a:t>
            </a:r>
            <a:r>
              <a:rPr lang="es-CL" sz="2800" dirty="0" smtClean="0">
                <a:solidFill>
                  <a:schemeClr val="tx1"/>
                </a:solidFill>
              </a:rPr>
              <a:t>														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N° 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94.505,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de 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2015.</a:t>
            </a:r>
            <a:endParaRPr lang="es-CL" sz="2600" dirty="0">
              <a:solidFill>
                <a:schemeClr val="tx1"/>
              </a:solidFill>
            </a:endParaRP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Atribución </a:t>
            </a:r>
            <a:r>
              <a:rPr lang="es-CL" sz="2800" dirty="0">
                <a:solidFill>
                  <a:schemeClr val="tx1"/>
                </a:solidFill>
              </a:rPr>
              <a:t>para fijar </a:t>
            </a:r>
            <a:r>
              <a:rPr lang="es-CL" sz="2800" dirty="0" smtClean="0">
                <a:solidFill>
                  <a:schemeClr val="tx1"/>
                </a:solidFill>
              </a:rPr>
              <a:t>horarios debe ser </a:t>
            </a:r>
            <a:r>
              <a:rPr lang="es-CL" sz="2800" dirty="0">
                <a:solidFill>
                  <a:schemeClr val="tx1"/>
                </a:solidFill>
              </a:rPr>
              <a:t>ejercida por el alcalde con el </a:t>
            </a:r>
            <a:r>
              <a:rPr lang="es-CL" sz="2800" u="sng" dirty="0">
                <a:solidFill>
                  <a:schemeClr val="tx1"/>
                </a:solidFill>
              </a:rPr>
              <a:t>acuerdo fundado</a:t>
            </a:r>
            <a:r>
              <a:rPr lang="es-CL" sz="2800" dirty="0">
                <a:solidFill>
                  <a:schemeClr val="tx1"/>
                </a:solidFill>
              </a:rPr>
              <a:t> del concejo y materializarse a través de </a:t>
            </a:r>
            <a:r>
              <a:rPr lang="es-CL" sz="2800" dirty="0" smtClean="0">
                <a:solidFill>
                  <a:schemeClr val="tx1"/>
                </a:solidFill>
              </a:rPr>
              <a:t>una ordenanza.</a:t>
            </a:r>
            <a:endParaRPr lang="es-CL" sz="2800" dirty="0">
              <a:solidFill>
                <a:schemeClr val="tx1"/>
              </a:solidFill>
            </a:endParaRPr>
          </a:p>
          <a:p>
            <a:pPr algn="just"/>
            <a:r>
              <a:rPr lang="es-CL" sz="2800" dirty="0">
                <a:solidFill>
                  <a:schemeClr val="tx1"/>
                </a:solidFill>
              </a:rPr>
              <a:t>	</a:t>
            </a:r>
            <a:r>
              <a:rPr lang="es-CL" sz="2800" dirty="0" smtClean="0">
                <a:solidFill>
                  <a:schemeClr val="tx1"/>
                </a:solidFill>
              </a:rPr>
              <a:t>														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600" dirty="0">
                <a:solidFill>
                  <a:schemeClr val="accent6">
                    <a:lumMod val="75000"/>
                  </a:schemeClr>
                </a:solidFill>
              </a:rPr>
              <a:t>N° 12.601, de </a:t>
            </a:r>
            <a:r>
              <a:rPr lang="es-CL" sz="2600" dirty="0" smtClean="0">
                <a:solidFill>
                  <a:schemeClr val="accent6">
                    <a:lumMod val="75000"/>
                  </a:schemeClr>
                </a:solidFill>
              </a:rPr>
              <a:t>2011.</a:t>
            </a:r>
            <a:endParaRPr lang="es-CL" sz="2600" dirty="0">
              <a:solidFill>
                <a:schemeClr val="tx1"/>
              </a:solidFill>
            </a:endParaRPr>
          </a:p>
          <a:p>
            <a:pPr algn="just"/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CL" dirty="0"/>
              <a:t>IV.- ATRIBUCIONES DEL CONCEJO MUNICIPAL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955615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s-CL" sz="2600" b="1" dirty="0"/>
              <a:t>Derecho a obtener información </a:t>
            </a:r>
            <a:r>
              <a:rPr lang="es-CL" sz="2600" dirty="0"/>
              <a:t>(art. 87)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/>
              <a:t>Todo </a:t>
            </a:r>
            <a:r>
              <a:rPr lang="es-CL" sz="2600" dirty="0"/>
              <a:t>concejal tiene derecho a ser informado plenamente por el alcalde o quien haga sus veces, de todo lo relacionado con la marcha y funcionamiento del municipio.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/>
              <a:t>Debe </a:t>
            </a:r>
            <a:r>
              <a:rPr lang="es-CL" sz="2600" dirty="0"/>
              <a:t>ejercerse de manera de </a:t>
            </a:r>
            <a:r>
              <a:rPr lang="es-CL" sz="2600" b="1" u="sng" dirty="0"/>
              <a:t>no entorpecer la gestión municipal</a:t>
            </a:r>
            <a:r>
              <a:rPr lang="es-CL" sz="2600" dirty="0"/>
              <a:t>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2600" dirty="0" smtClean="0"/>
              <a:t>El </a:t>
            </a:r>
            <a:r>
              <a:rPr lang="es-CL" sz="2600" dirty="0"/>
              <a:t>alcalde deberá dar respuesta en el plazo máximo de 15 días, salvo en casos calificados en que aquél podrá prorrogarse por un tiempo razonable a criterio del concejo.</a:t>
            </a:r>
          </a:p>
          <a:p>
            <a:endParaRPr lang="es-CL" sz="26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20959" y="327396"/>
            <a:ext cx="1790700" cy="1644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918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85000" lnSpcReduction="100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600" dirty="0">
                <a:solidFill>
                  <a:schemeClr val="tx1"/>
                </a:solidFill>
              </a:rPr>
              <a:t>2</a:t>
            </a:r>
            <a:r>
              <a:rPr lang="es-CL" sz="2600" dirty="0" smtClean="0">
                <a:solidFill>
                  <a:schemeClr val="tx1"/>
                </a:solidFill>
              </a:rPr>
              <a:t> </a:t>
            </a:r>
            <a:r>
              <a:rPr lang="es-CL" sz="2600" dirty="0">
                <a:solidFill>
                  <a:schemeClr val="tx1"/>
                </a:solidFill>
              </a:rPr>
              <a:t>mecanismos para que los concejales individualmente considerados soliciten información: </a:t>
            </a:r>
            <a:endParaRPr lang="es-CL" sz="26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600" dirty="0" smtClean="0">
                <a:solidFill>
                  <a:schemeClr val="tx1"/>
                </a:solidFill>
              </a:rPr>
              <a:t>el </a:t>
            </a:r>
            <a:r>
              <a:rPr lang="es-CL" sz="2600" dirty="0">
                <a:solidFill>
                  <a:schemeClr val="tx1"/>
                </a:solidFill>
              </a:rPr>
              <a:t>contemplado en el artículo 79, letra h), inciso segundo; y </a:t>
            </a:r>
            <a:endParaRPr lang="es-CL" sz="26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600" dirty="0" smtClean="0">
                <a:solidFill>
                  <a:schemeClr val="tx1"/>
                </a:solidFill>
              </a:rPr>
              <a:t>el </a:t>
            </a:r>
            <a:r>
              <a:rPr lang="es-CL" sz="2600" dirty="0">
                <a:solidFill>
                  <a:schemeClr val="tx1"/>
                </a:solidFill>
              </a:rPr>
              <a:t>contenido en este artículo </a:t>
            </a:r>
            <a:r>
              <a:rPr lang="es-CL" sz="2600" dirty="0" smtClean="0">
                <a:solidFill>
                  <a:schemeClr val="tx1"/>
                </a:solidFill>
              </a:rPr>
              <a:t>87</a:t>
            </a:r>
            <a:endParaRPr lang="es-CL" sz="2600" dirty="0">
              <a:solidFill>
                <a:schemeClr val="tx1"/>
              </a:solidFill>
            </a:endParaRPr>
          </a:p>
          <a:p>
            <a:pPr algn="just"/>
            <a:endParaRPr lang="es-CL" sz="2600" dirty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600" dirty="0">
                <a:solidFill>
                  <a:schemeClr val="tx1"/>
                </a:solidFill>
              </a:rPr>
              <a:t>S</a:t>
            </a:r>
            <a:r>
              <a:rPr lang="es-CL" sz="2600" dirty="0" smtClean="0">
                <a:solidFill>
                  <a:schemeClr val="tx1"/>
                </a:solidFill>
              </a:rPr>
              <a:t>i </a:t>
            </a:r>
            <a:r>
              <a:rPr lang="es-CL" sz="2600" dirty="0">
                <a:solidFill>
                  <a:schemeClr val="tx1"/>
                </a:solidFill>
              </a:rPr>
              <a:t>la autoridad edilicia estima que la petición de información </a:t>
            </a:r>
            <a:r>
              <a:rPr lang="es-CL" sz="2600" b="1" dirty="0">
                <a:solidFill>
                  <a:schemeClr val="tx1"/>
                </a:solidFill>
              </a:rPr>
              <a:t>es imprecisa o referida a un elevado número de actos administrativos o de antecedentes</a:t>
            </a:r>
            <a:r>
              <a:rPr lang="es-CL" sz="2600" dirty="0">
                <a:solidFill>
                  <a:schemeClr val="tx1"/>
                </a:solidFill>
              </a:rPr>
              <a:t>, de forma tal que cursarla implique </a:t>
            </a:r>
            <a:r>
              <a:rPr lang="es-CL" sz="2600" b="1" dirty="0">
                <a:solidFill>
                  <a:schemeClr val="tx1"/>
                </a:solidFill>
              </a:rPr>
              <a:t>una seria afectación al desempeño de las funciones</a:t>
            </a:r>
            <a:r>
              <a:rPr lang="es-CL" sz="2600" dirty="0">
                <a:solidFill>
                  <a:schemeClr val="tx1"/>
                </a:solidFill>
              </a:rPr>
              <a:t>, aquella no estará obligada a proporcionarla, sin perjuicio que pueda proveer los criterios municipales relativos a la materia consultada. </a:t>
            </a:r>
          </a:p>
          <a:p>
            <a:pPr algn="just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														Dictamen </a:t>
            </a:r>
            <a:r>
              <a:rPr lang="es-CL" sz="2400" dirty="0">
                <a:solidFill>
                  <a:schemeClr val="accent6">
                    <a:lumMod val="75000"/>
                  </a:schemeClr>
                </a:solidFill>
              </a:rPr>
              <a:t>N° 70.451, de 2011</a:t>
            </a:r>
          </a:p>
          <a:p>
            <a:pPr algn="just"/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16673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/>
          </a:bodyPr>
          <a:lstStyle/>
          <a:p>
            <a:pPr algn="just"/>
            <a:endParaRPr lang="es-CL" sz="3000" dirty="0" smtClean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 smtClean="0"/>
              <a:t>Quién convoca y preside al concejo: el alcalde, </a:t>
            </a:r>
            <a:r>
              <a:rPr lang="es-CL" sz="3000" dirty="0"/>
              <a:t>con derecho a </a:t>
            </a:r>
            <a:r>
              <a:rPr lang="es-CL" sz="3000" dirty="0" smtClean="0"/>
              <a:t>voto. </a:t>
            </a:r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000" dirty="0" smtClean="0"/>
              <a:t>Regla especial en caso de subrogación </a:t>
            </a:r>
            <a:r>
              <a:rPr lang="es-CL" sz="3000" dirty="0"/>
              <a:t>del </a:t>
            </a:r>
            <a:r>
              <a:rPr lang="es-CL" sz="3000" dirty="0" smtClean="0"/>
              <a:t>alcalde: </a:t>
            </a:r>
            <a:r>
              <a:rPr lang="es-CL" sz="3000" dirty="0"/>
              <a:t>la presidencia del concejo la ejercerá el concejal presente que haya obtenido mayor votación ciudadana en la elección municipal respectiva. </a:t>
            </a:r>
            <a:endParaRPr lang="es-CL" sz="3000" dirty="0" smtClean="0"/>
          </a:p>
          <a:p>
            <a:pPr algn="just"/>
            <a:endParaRPr lang="es-CL" sz="3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 smtClean="0"/>
              <a:t>Normas </a:t>
            </a:r>
            <a:r>
              <a:rPr lang="es-CL" sz="3000" dirty="0"/>
              <a:t>de un funcionamiento. El </a:t>
            </a:r>
            <a:r>
              <a:rPr lang="es-CL" sz="3000" dirty="0" smtClean="0"/>
              <a:t>concejo lo </a:t>
            </a:r>
            <a:r>
              <a:rPr lang="es-CL" sz="3000" dirty="0"/>
              <a:t>determinará en un reglamento </a:t>
            </a:r>
            <a:r>
              <a:rPr lang="es-CL" sz="3000" dirty="0" smtClean="0"/>
              <a:t>interno.</a:t>
            </a:r>
            <a:endParaRPr lang="es-CL" sz="30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I.- ASPECTOS GENERALES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653898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b="1" dirty="0" smtClean="0"/>
              <a:t>Corresponde </a:t>
            </a:r>
            <a:r>
              <a:rPr lang="es-CL" sz="2400" b="1" dirty="0"/>
              <a:t>al municipio determinar fundadamente las circunstancias que, a su juicio, importan el entorpecimiento de que se trata</a:t>
            </a:r>
            <a:r>
              <a:rPr lang="es-CL" sz="2400" dirty="0"/>
              <a:t>. </a:t>
            </a:r>
            <a:endParaRPr lang="es-CL" sz="2400" dirty="0" smtClean="0"/>
          </a:p>
          <a:p>
            <a:pPr algn="just"/>
            <a:endParaRPr lang="es-CL" sz="24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 smtClean="0"/>
              <a:t>No </a:t>
            </a:r>
            <a:r>
              <a:rPr lang="es-CL" sz="2400" dirty="0"/>
              <a:t>obstante, esa facultad discrecional de la autoridad edilicia </a:t>
            </a:r>
            <a:r>
              <a:rPr lang="es-CL" sz="2400" b="1" dirty="0"/>
              <a:t>debe ser razonada</a:t>
            </a:r>
            <a:r>
              <a:rPr lang="es-CL" sz="2400" dirty="0"/>
              <a:t>, en el sentido de </a:t>
            </a:r>
            <a:r>
              <a:rPr lang="es-CL" sz="2400" b="1" dirty="0"/>
              <a:t>expresar las circunstancias que impidan otorgar los informes o la documentación solicitada</a:t>
            </a:r>
            <a:r>
              <a:rPr lang="es-CL" sz="2400" dirty="0"/>
              <a:t>, en armonía con el principio de publicidad de los actos </a:t>
            </a:r>
            <a:r>
              <a:rPr lang="es-CL" sz="2400" dirty="0" smtClean="0"/>
              <a:t>administrativos </a:t>
            </a:r>
            <a:r>
              <a:rPr lang="es-CL" sz="2400" dirty="0"/>
              <a:t>(</a:t>
            </a:r>
            <a:r>
              <a:rPr lang="es-CL" sz="2400" dirty="0" smtClean="0"/>
              <a:t>artículo </a:t>
            </a:r>
            <a:r>
              <a:rPr lang="es-CL" sz="2400" dirty="0"/>
              <a:t>8° de la Constitución </a:t>
            </a:r>
            <a:r>
              <a:rPr lang="es-CL" sz="2400" dirty="0" smtClean="0"/>
              <a:t>Política</a:t>
            </a:r>
            <a:r>
              <a:rPr lang="es-CL" sz="2400" dirty="0"/>
              <a:t>)</a:t>
            </a:r>
            <a:r>
              <a:rPr lang="es-CL" sz="2400" dirty="0" smtClean="0"/>
              <a:t>																															</a:t>
            </a:r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400" dirty="0">
                <a:solidFill>
                  <a:schemeClr val="accent6">
                    <a:lumMod val="75000"/>
                  </a:schemeClr>
                </a:solidFill>
              </a:rPr>
              <a:t>N° 70.451, de 2011.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>
            <a:normAutofit fontScale="90000"/>
          </a:bodyPr>
          <a:lstStyle/>
          <a:p>
            <a:r>
              <a:rPr lang="es-CL" dirty="0"/>
              <a:t>IV.- ATRIBUCIONES DEL CONCEJO MUNICIPAL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11033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696913" indent="-342900" algn="just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chemeClr val="tx1"/>
                </a:solidFill>
              </a:rPr>
              <a:t>Derecho </a:t>
            </a:r>
            <a:r>
              <a:rPr lang="es-CL" sz="2400" dirty="0">
                <a:solidFill>
                  <a:schemeClr val="tx1"/>
                </a:solidFill>
              </a:rPr>
              <a:t>a percibir una dieta mensual </a:t>
            </a:r>
            <a:r>
              <a:rPr lang="es-CL" sz="2400" dirty="0" smtClean="0">
                <a:solidFill>
                  <a:schemeClr val="tx1"/>
                </a:solidFill>
              </a:rPr>
              <a:t>de: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400" b="1" dirty="0" smtClean="0">
                <a:solidFill>
                  <a:schemeClr val="tx1"/>
                </a:solidFill>
              </a:rPr>
              <a:t>entre </a:t>
            </a:r>
            <a:r>
              <a:rPr lang="es-CL" sz="2400" b="1" dirty="0">
                <a:solidFill>
                  <a:schemeClr val="tx1"/>
                </a:solidFill>
              </a:rPr>
              <a:t>7,8 y 15,6 UTM</a:t>
            </a:r>
            <a:r>
              <a:rPr lang="es-CL" sz="2400" dirty="0">
                <a:solidFill>
                  <a:schemeClr val="tx1"/>
                </a:solidFill>
              </a:rPr>
              <a:t>, según determine anualmente cada concejo por los dos tercios de sus miembros (ley N° 20.742)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tx1"/>
                </a:solidFill>
              </a:rPr>
              <a:t>El alcalde acordará con el concejo el número de sesiones ordinarias a realizar en el mes, debiendo efectuarse </a:t>
            </a:r>
            <a:r>
              <a:rPr lang="es-CL" sz="2400" b="1" dirty="0">
                <a:solidFill>
                  <a:schemeClr val="tx1"/>
                </a:solidFill>
              </a:rPr>
              <a:t>a lo menos tres</a:t>
            </a:r>
            <a:r>
              <a:rPr lang="es-CL" sz="2400" dirty="0">
                <a:solidFill>
                  <a:schemeClr val="tx1"/>
                </a:solidFill>
              </a:rPr>
              <a:t>.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tx1"/>
                </a:solidFill>
              </a:rPr>
              <a:t>La dieta completa sólo se percibirá por la </a:t>
            </a:r>
            <a:r>
              <a:rPr lang="es-CL" sz="2400" b="1" dirty="0">
                <a:solidFill>
                  <a:schemeClr val="tx1"/>
                </a:solidFill>
              </a:rPr>
              <a:t>asistencia a la totalidad de las sesiones </a:t>
            </a:r>
            <a:r>
              <a:rPr lang="es-CL" sz="2400" dirty="0">
                <a:solidFill>
                  <a:schemeClr val="tx1"/>
                </a:solidFill>
              </a:rPr>
              <a:t>celebradas en el mes respectivo, disminuyéndose proporcionalmente aquélla según el número de inasistencias del concejal. 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V.- DIETA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61816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696913" indent="-342900" algn="just">
              <a:buFont typeface="Wingdings" panose="05000000000000000000" pitchFamily="2" charset="2"/>
              <a:buChar char="ü"/>
            </a:pPr>
            <a:endParaRPr lang="es-CL" sz="2400" dirty="0" smtClean="0">
              <a:solidFill>
                <a:schemeClr val="tx1"/>
              </a:solidFill>
            </a:endParaRPr>
          </a:p>
          <a:p>
            <a:pPr marL="696913" indent="-342900" algn="just">
              <a:buFont typeface="Wingdings" panose="05000000000000000000" pitchFamily="2" charset="2"/>
              <a:buChar char="ü"/>
            </a:pPr>
            <a:endParaRPr lang="es-CL" sz="2800" dirty="0">
              <a:solidFill>
                <a:schemeClr val="tx1"/>
              </a:solidFill>
            </a:endParaRP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El </a:t>
            </a:r>
            <a:r>
              <a:rPr lang="es-CL" sz="2800" dirty="0">
                <a:solidFill>
                  <a:schemeClr val="tx1"/>
                </a:solidFill>
              </a:rPr>
              <a:t>pago de la dieta completa por la asistencia a la totalidad de las reuniones en el correspondiente período, supone que los concejales efectivamente </a:t>
            </a:r>
            <a:r>
              <a:rPr lang="es-CL" sz="2800" b="1" dirty="0">
                <a:solidFill>
                  <a:schemeClr val="tx1"/>
                </a:solidFill>
              </a:rPr>
              <a:t>han asistido al mínimo de tres sesiones ordinarias </a:t>
            </a:r>
            <a:r>
              <a:rPr lang="es-CL" sz="2800" dirty="0">
                <a:solidFill>
                  <a:schemeClr val="tx1"/>
                </a:solidFill>
              </a:rPr>
              <a:t>al mes que la ley prevé. </a:t>
            </a:r>
            <a:endParaRPr lang="es-CL" sz="2800" dirty="0" smtClean="0">
              <a:solidFill>
                <a:schemeClr val="tx1"/>
              </a:solidFill>
            </a:endParaRPr>
          </a:p>
          <a:p>
            <a:pPr marL="354013" algn="just"/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									</a:t>
            </a:r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				</a:t>
            </a:r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800" dirty="0">
                <a:solidFill>
                  <a:schemeClr val="accent6">
                    <a:lumMod val="75000"/>
                  </a:schemeClr>
                </a:solidFill>
              </a:rPr>
              <a:t>N° 22.348, de 2015</a:t>
            </a:r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  <a:p>
            <a:pPr marL="354013" algn="just"/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  <a:p>
            <a:pPr marL="354013" algn="just"/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V.- DIETA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2211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696913" indent="-342900" algn="just">
              <a:buFont typeface="Arial" panose="020B0604020202020204" pitchFamily="34" charset="0"/>
              <a:buChar char="•"/>
            </a:pPr>
            <a:r>
              <a:rPr lang="es-CL" sz="2800" dirty="0" smtClean="0">
                <a:solidFill>
                  <a:schemeClr val="tx1"/>
                </a:solidFill>
              </a:rPr>
              <a:t>Derecho </a:t>
            </a:r>
            <a:r>
              <a:rPr lang="es-CL" sz="2800" dirty="0">
                <a:solidFill>
                  <a:schemeClr val="tx1"/>
                </a:solidFill>
              </a:rPr>
              <a:t>anualmente a una </a:t>
            </a:r>
            <a:r>
              <a:rPr lang="es-CL" sz="2800" b="1" dirty="0">
                <a:solidFill>
                  <a:schemeClr val="tx1"/>
                </a:solidFill>
              </a:rPr>
              <a:t>asignación </a:t>
            </a:r>
            <a:r>
              <a:rPr lang="es-CL" sz="2800" b="1" dirty="0" smtClean="0">
                <a:solidFill>
                  <a:schemeClr val="tx1"/>
                </a:solidFill>
              </a:rPr>
              <a:t>adicional </a:t>
            </a:r>
            <a:r>
              <a:rPr lang="es-CL" sz="2800" dirty="0" smtClean="0">
                <a:solidFill>
                  <a:schemeClr val="tx1"/>
                </a:solidFill>
              </a:rPr>
              <a:t>anual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 Se paga </a:t>
            </a:r>
            <a:r>
              <a:rPr lang="es-CL" sz="2800" dirty="0">
                <a:solidFill>
                  <a:schemeClr val="tx1"/>
                </a:solidFill>
              </a:rPr>
              <a:t>en el mes de </a:t>
            </a:r>
            <a:r>
              <a:rPr lang="es-CL" sz="2800" dirty="0" smtClean="0">
                <a:solidFill>
                  <a:schemeClr val="tx1"/>
                </a:solidFill>
              </a:rPr>
              <a:t>enero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correspondiente </a:t>
            </a:r>
            <a:r>
              <a:rPr lang="es-CL" sz="2800" dirty="0">
                <a:solidFill>
                  <a:schemeClr val="tx1"/>
                </a:solidFill>
              </a:rPr>
              <a:t>a 7,8 </a:t>
            </a:r>
            <a:r>
              <a:rPr lang="es-CL" sz="2800" dirty="0" smtClean="0">
                <a:solidFill>
                  <a:schemeClr val="tx1"/>
                </a:solidFill>
              </a:rPr>
              <a:t>UTM</a:t>
            </a:r>
          </a:p>
          <a:p>
            <a:pPr marL="696913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siempre </a:t>
            </a:r>
            <a:r>
              <a:rPr lang="es-CL" sz="2800" dirty="0">
                <a:solidFill>
                  <a:schemeClr val="tx1"/>
                </a:solidFill>
              </a:rPr>
              <a:t>que durante el año calendario anterior haya asistido formalmente, a lo menos, al 75% de las sesiones celebradas por el concejo en dicho período. </a:t>
            </a:r>
          </a:p>
          <a:p>
            <a:pPr marL="354013" algn="just"/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V.- DIETA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988965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400" dirty="0" smtClean="0">
                <a:solidFill>
                  <a:schemeClr val="tx1"/>
                </a:solidFill>
              </a:rPr>
              <a:t>Cada </a:t>
            </a:r>
            <a:r>
              <a:rPr lang="es-CL" sz="2400" dirty="0">
                <a:solidFill>
                  <a:schemeClr val="tx1"/>
                </a:solidFill>
              </a:rPr>
              <a:t>municipalidad, en concordancia con su disponibilidad financiera, deberá dotar al concejo municipal y a los concejales </a:t>
            </a:r>
            <a:r>
              <a:rPr lang="es-CL" sz="2400" b="1" dirty="0">
                <a:solidFill>
                  <a:schemeClr val="tx1"/>
                </a:solidFill>
              </a:rPr>
              <a:t>de los medios de apoyo, útiles y apropiados</a:t>
            </a:r>
            <a:r>
              <a:rPr lang="es-CL" sz="2400" dirty="0">
                <a:solidFill>
                  <a:schemeClr val="tx1"/>
                </a:solidFill>
              </a:rPr>
              <a:t>, para desarrollar debida y oportunamente las funciones y atribuciones que la ley le confiere, atendido el número de concejales de la municipalidad.    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tx1"/>
                </a:solidFill>
              </a:rPr>
              <a:t>Durante la primera sesión ordinaria, el alcalde someterá a la aprobación del concejo los medios a usar durante el período </a:t>
            </a:r>
            <a:r>
              <a:rPr lang="es-CL" sz="2400" dirty="0" smtClean="0">
                <a:solidFill>
                  <a:schemeClr val="tx1"/>
                </a:solidFill>
              </a:rPr>
              <a:t>respectivo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 smtClean="0">
                <a:solidFill>
                  <a:schemeClr val="tx1"/>
                </a:solidFill>
              </a:rPr>
              <a:t>El </a:t>
            </a:r>
            <a:r>
              <a:rPr lang="es-CL" sz="2400" dirty="0">
                <a:solidFill>
                  <a:schemeClr val="tx1"/>
                </a:solidFill>
              </a:rPr>
              <a:t>acuerdo formar parte del reglamento interno de funcionamiento </a:t>
            </a:r>
            <a:r>
              <a:rPr lang="es-CL" sz="2400" dirty="0" smtClean="0">
                <a:solidFill>
                  <a:schemeClr val="tx1"/>
                </a:solidFill>
              </a:rPr>
              <a:t>y </a:t>
            </a:r>
            <a:r>
              <a:rPr lang="es-CL" sz="2400" dirty="0">
                <a:solidFill>
                  <a:schemeClr val="tx1"/>
                </a:solidFill>
              </a:rPr>
              <a:t>ser publicado en la página web de la </a:t>
            </a:r>
            <a:r>
              <a:rPr lang="es-CL" sz="2400" dirty="0" smtClean="0">
                <a:solidFill>
                  <a:schemeClr val="tx1"/>
                </a:solidFill>
              </a:rPr>
              <a:t>municipalidad</a:t>
            </a:r>
            <a:endParaRPr lang="es-CL" sz="2400" dirty="0">
              <a:solidFill>
                <a:schemeClr val="tx1"/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VI.- MEDIOS DE APOYO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8921" y="307962"/>
            <a:ext cx="2447925" cy="1217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840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tx1"/>
                </a:solidFill>
              </a:rPr>
              <a:t>R</a:t>
            </a:r>
            <a:r>
              <a:rPr lang="es-CL" sz="2400" dirty="0" smtClean="0">
                <a:solidFill>
                  <a:schemeClr val="tx1"/>
                </a:solidFill>
              </a:rPr>
              <a:t>ecursos </a:t>
            </a:r>
            <a:r>
              <a:rPr lang="es-CL" sz="2400" b="1" dirty="0">
                <a:solidFill>
                  <a:schemeClr val="tx1"/>
                </a:solidFill>
              </a:rPr>
              <a:t>materiales y personales </a:t>
            </a:r>
            <a:r>
              <a:rPr lang="es-CL" sz="2400" dirty="0" smtClean="0">
                <a:solidFill>
                  <a:schemeClr val="tx1"/>
                </a:solidFill>
              </a:rPr>
              <a:t>	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>
                <a:solidFill>
                  <a:schemeClr val="tx1"/>
                </a:solidFill>
              </a:rPr>
              <a:t>P</a:t>
            </a:r>
            <a:r>
              <a:rPr lang="es-CL" sz="2400" dirty="0" smtClean="0">
                <a:solidFill>
                  <a:schemeClr val="tx1"/>
                </a:solidFill>
              </a:rPr>
              <a:t>ara </a:t>
            </a:r>
            <a:r>
              <a:rPr lang="es-CL" sz="2400" dirty="0">
                <a:solidFill>
                  <a:schemeClr val="tx1"/>
                </a:solidFill>
              </a:rPr>
              <a:t>el cumplimiento de los </a:t>
            </a:r>
            <a:r>
              <a:rPr lang="es-CL" sz="2400" b="1" dirty="0">
                <a:solidFill>
                  <a:schemeClr val="tx1"/>
                </a:solidFill>
              </a:rPr>
              <a:t>fines institucionales</a:t>
            </a:r>
            <a:r>
              <a:rPr lang="es-CL" sz="2400" dirty="0">
                <a:solidFill>
                  <a:schemeClr val="tx1"/>
                </a:solidFill>
              </a:rPr>
              <a:t>, esto es, con el único objeto de satisfacer las necesidades de la comunidad local y asegurar su participación en el progreso económico, social y cultural de las respectivas comunas, </a:t>
            </a:r>
            <a:endParaRPr lang="es-CL" sz="24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400" dirty="0" smtClean="0">
                <a:solidFill>
                  <a:schemeClr val="tx1"/>
                </a:solidFill>
              </a:rPr>
              <a:t> </a:t>
            </a:r>
            <a:r>
              <a:rPr lang="es-CL" sz="2400" b="1" dirty="0" smtClean="0">
                <a:solidFill>
                  <a:schemeClr val="tx1"/>
                </a:solidFill>
              </a:rPr>
              <a:t>No </a:t>
            </a:r>
            <a:r>
              <a:rPr lang="es-CL" sz="2400" b="1" dirty="0">
                <a:solidFill>
                  <a:schemeClr val="tx1"/>
                </a:solidFill>
              </a:rPr>
              <a:t>en miras a intereses particulares de cada concejal o de terceros </a:t>
            </a:r>
            <a:r>
              <a:rPr lang="es-CL" sz="2400" dirty="0">
                <a:solidFill>
                  <a:schemeClr val="tx1"/>
                </a:solidFill>
              </a:rPr>
              <a:t>(principio de probidad administrativa, artículo 62, </a:t>
            </a:r>
            <a:r>
              <a:rPr lang="es-CL" sz="2400" dirty="0" err="1">
                <a:solidFill>
                  <a:schemeClr val="tx1"/>
                </a:solidFill>
              </a:rPr>
              <a:t>N°s</a:t>
            </a:r>
            <a:r>
              <a:rPr lang="es-CL" sz="2400" dirty="0">
                <a:solidFill>
                  <a:schemeClr val="tx1"/>
                </a:solidFill>
              </a:rPr>
              <a:t>. 3° y 4°, de la ley N° 18.575). </a:t>
            </a:r>
            <a:endParaRPr lang="es-CL" sz="2400" dirty="0" smtClean="0">
              <a:solidFill>
                <a:schemeClr val="tx1"/>
              </a:solidFill>
            </a:endParaRPr>
          </a:p>
          <a:p>
            <a:pPr algn="just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															Dictamen </a:t>
            </a:r>
            <a:r>
              <a:rPr lang="es-CL" sz="2400" dirty="0">
                <a:solidFill>
                  <a:schemeClr val="accent6">
                    <a:lumMod val="75000"/>
                  </a:schemeClr>
                </a:solidFill>
              </a:rPr>
              <a:t>N° 5.500, de 2016.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VI.- MEDIOS DE APOYO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07455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CL" sz="2800" dirty="0" smtClean="0">
                <a:solidFill>
                  <a:schemeClr val="tx1"/>
                </a:solidFill>
              </a:rPr>
              <a:t>Financiamiento de capacitación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CL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cada </a:t>
            </a:r>
            <a:r>
              <a:rPr lang="es-CL" sz="2800" dirty="0">
                <a:solidFill>
                  <a:schemeClr val="tx1"/>
                </a:solidFill>
              </a:rPr>
              <a:t>año la municipalidad, en concordancia con su disponibilidad </a:t>
            </a:r>
            <a:r>
              <a:rPr lang="es-CL" sz="2800" dirty="0" smtClean="0">
                <a:solidFill>
                  <a:schemeClr val="tx1"/>
                </a:solidFill>
              </a:rPr>
              <a:t>financiera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 </a:t>
            </a:r>
            <a:r>
              <a:rPr lang="es-CL" sz="2800" dirty="0">
                <a:solidFill>
                  <a:schemeClr val="tx1"/>
                </a:solidFill>
              </a:rPr>
              <a:t>podrá incorporar en el presupuesto municipal recursos destinados a </a:t>
            </a:r>
            <a:r>
              <a:rPr lang="es-CL" sz="2800" b="1" dirty="0">
                <a:solidFill>
                  <a:schemeClr val="tx1"/>
                </a:solidFill>
              </a:rPr>
              <a:t>financiar la capacitación de los concejales </a:t>
            </a:r>
            <a:endParaRPr lang="es-CL" sz="2800" b="1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en </a:t>
            </a:r>
            <a:r>
              <a:rPr lang="es-CL" sz="2800" dirty="0">
                <a:solidFill>
                  <a:schemeClr val="tx1"/>
                </a:solidFill>
              </a:rPr>
              <a:t>materias relacionadas con </a:t>
            </a:r>
            <a:r>
              <a:rPr lang="es-CL" sz="2800" b="1" dirty="0">
                <a:solidFill>
                  <a:schemeClr val="tx1"/>
                </a:solidFill>
              </a:rPr>
              <a:t>gestión municipal.</a:t>
            </a:r>
          </a:p>
          <a:p>
            <a:pPr algn="just"/>
            <a:endParaRPr lang="es-CL" sz="2400" dirty="0">
              <a:solidFill>
                <a:schemeClr val="tx1"/>
              </a:solidFill>
            </a:endParaRPr>
          </a:p>
          <a:p>
            <a:pPr algn="just"/>
            <a:r>
              <a:rPr lang="es-CL" sz="2400" dirty="0">
                <a:solidFill>
                  <a:schemeClr val="tx1"/>
                </a:solidFill>
              </a:rPr>
              <a:t>	</a:t>
            </a:r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VI.- MEDIOS DE APOYO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36165" y="657225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3592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/>
        <p:txBody>
          <a:bodyPr>
            <a:normAutofit fontScale="92500"/>
          </a:bodyPr>
          <a:lstStyle/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dirty="0" smtClean="0">
                <a:solidFill>
                  <a:schemeClr val="tx1"/>
                </a:solidFill>
              </a:rPr>
              <a:t>Las </a:t>
            </a:r>
            <a:r>
              <a:rPr lang="es-CL" sz="2800" dirty="0">
                <a:solidFill>
                  <a:schemeClr val="tx1"/>
                </a:solidFill>
              </a:rPr>
              <a:t>acciones de capacitación deben estar orientadas a que los concejales actualicen e incrementen sus conocimientos y destrezas para el </a:t>
            </a:r>
            <a:r>
              <a:rPr lang="es-CL" sz="2800" b="1" dirty="0">
                <a:solidFill>
                  <a:schemeClr val="tx1"/>
                </a:solidFill>
              </a:rPr>
              <a:t>buen desempeño de sus cargos en materias relacionadas, específicamente, con la gestión municipal. </a:t>
            </a:r>
            <a:endParaRPr lang="es-CL" sz="2800" b="1" dirty="0" smtClean="0">
              <a:solidFill>
                <a:schemeClr val="tx1"/>
              </a:solidFill>
            </a:endParaRPr>
          </a:p>
          <a:p>
            <a:pPr algn="just"/>
            <a:endParaRPr lang="es-CL" sz="2800" dirty="0" smtClean="0">
              <a:solidFill>
                <a:schemeClr val="tx1"/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800" b="1" dirty="0" smtClean="0">
                <a:solidFill>
                  <a:schemeClr val="tx1"/>
                </a:solidFill>
              </a:rPr>
              <a:t>No </a:t>
            </a:r>
            <a:r>
              <a:rPr lang="es-CL" sz="2800" b="1" dirty="0">
                <a:solidFill>
                  <a:schemeClr val="tx1"/>
                </a:solidFill>
              </a:rPr>
              <a:t>comprenden </a:t>
            </a:r>
            <a:r>
              <a:rPr lang="es-CL" sz="2800" dirty="0">
                <a:solidFill>
                  <a:schemeClr val="tx1"/>
                </a:solidFill>
              </a:rPr>
              <a:t>estudios de educación básica, media o superior y los cursos de post-grado dirigidos a la obtención de un grado académico. </a:t>
            </a:r>
            <a:endParaRPr lang="es-CL" sz="2800" dirty="0" smtClean="0">
              <a:solidFill>
                <a:schemeClr val="tx1"/>
              </a:solidFill>
            </a:endParaRPr>
          </a:p>
          <a:p>
            <a:pPr algn="just"/>
            <a:r>
              <a:rPr lang="es-CL" sz="2400" dirty="0" smtClean="0">
                <a:solidFill>
                  <a:schemeClr val="accent6">
                    <a:lumMod val="75000"/>
                  </a:schemeClr>
                </a:solidFill>
              </a:rPr>
              <a:t>														</a:t>
            </a:r>
            <a:r>
              <a:rPr lang="es-CL" sz="2800" dirty="0" smtClean="0">
                <a:solidFill>
                  <a:schemeClr val="accent6">
                    <a:lumMod val="75000"/>
                  </a:schemeClr>
                </a:solidFill>
              </a:rPr>
              <a:t>Dictamen </a:t>
            </a:r>
            <a:r>
              <a:rPr lang="es-CL" sz="2800" dirty="0">
                <a:solidFill>
                  <a:schemeClr val="accent6">
                    <a:lumMod val="75000"/>
                  </a:schemeClr>
                </a:solidFill>
              </a:rPr>
              <a:t>N° 77.220, de 2015.</a:t>
            </a:r>
          </a:p>
          <a:p>
            <a:pPr algn="just"/>
            <a:endParaRPr lang="es-CL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1" y="274638"/>
            <a:ext cx="6528647" cy="614362"/>
          </a:xfrm>
        </p:spPr>
        <p:txBody>
          <a:bodyPr/>
          <a:lstStyle/>
          <a:p>
            <a:r>
              <a:rPr lang="es-CL" dirty="0" smtClean="0"/>
              <a:t>VI.- MEDIOS DE APOYO</a:t>
            </a:r>
            <a:endParaRPr lang="es-CL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CL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156261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730898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000" dirty="0"/>
              <a:t>Para ser elegido concejal se </a:t>
            </a:r>
            <a:r>
              <a:rPr lang="es-CL" sz="3000" dirty="0" smtClean="0"/>
              <a:t>requiere: Requisitos del art</a:t>
            </a:r>
            <a:r>
              <a:rPr lang="es-CL" sz="3000" dirty="0"/>
              <a:t>. </a:t>
            </a:r>
            <a:r>
              <a:rPr lang="es-CL" sz="3000" dirty="0" smtClean="0"/>
              <a:t>73.</a:t>
            </a:r>
          </a:p>
          <a:p>
            <a:pPr algn="just"/>
            <a:endParaRPr lang="es-CL" sz="3000" dirty="0"/>
          </a:p>
          <a:p>
            <a:pPr marL="514350" indent="-514350" algn="just">
              <a:buAutoNum type="alphaLcParenR" startAt="2"/>
            </a:pPr>
            <a:r>
              <a:rPr lang="es-CL" sz="3000" dirty="0" smtClean="0"/>
              <a:t>Haber </a:t>
            </a:r>
            <a:r>
              <a:rPr lang="es-CL" sz="3000" dirty="0"/>
              <a:t>aprobado la enseñanza media o su equivalente</a:t>
            </a:r>
            <a:r>
              <a:rPr lang="es-CL" sz="3000" dirty="0" smtClean="0"/>
              <a:t>.</a:t>
            </a:r>
          </a:p>
          <a:p>
            <a:pPr algn="just"/>
            <a:endParaRPr lang="es-CL" sz="3000" dirty="0"/>
          </a:p>
          <a:p>
            <a:pPr algn="just"/>
            <a:r>
              <a:rPr lang="es-CL" sz="3000" dirty="0"/>
              <a:t>* Vigencia diferida a las elecciones municipales que se verificarán en el año 2020 (art. 1° </a:t>
            </a:r>
            <a:r>
              <a:rPr lang="es-CL" sz="3000" dirty="0" smtClean="0"/>
              <a:t>transitorio de la </a:t>
            </a:r>
            <a:r>
              <a:rPr lang="es-CL" sz="3000" dirty="0"/>
              <a:t>ley N° 20.742).</a:t>
            </a:r>
          </a:p>
          <a:p>
            <a:pPr algn="just"/>
            <a:endParaRPr lang="es-CL" sz="3000" dirty="0" smtClean="0"/>
          </a:p>
          <a:p>
            <a:pPr algn="just"/>
            <a:endParaRPr lang="es-CL" sz="30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I.- ASPECTOS GENERALES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56124678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999265"/>
            <a:ext cx="11407140" cy="4043845"/>
          </a:xfrm>
        </p:spPr>
        <p:txBody>
          <a:bodyPr>
            <a:normAutofit fontScale="85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No </a:t>
            </a:r>
            <a:r>
              <a:rPr lang="es-CL" sz="3400" dirty="0"/>
              <a:t>podrán ser candidatos a alcalde o a concejal</a:t>
            </a:r>
            <a:r>
              <a:rPr lang="es-CL" sz="3400" dirty="0" smtClean="0"/>
              <a:t>: Art. 74</a:t>
            </a:r>
            <a:endParaRPr lang="es-CL" sz="3400" dirty="0"/>
          </a:p>
          <a:p>
            <a:pPr algn="just"/>
            <a:endParaRPr lang="es-CL" sz="3400" dirty="0"/>
          </a:p>
          <a:p>
            <a:pPr marL="514350" indent="-514350" algn="just">
              <a:buAutoNum type="alphaLcParenR" startAt="2"/>
            </a:pPr>
            <a:r>
              <a:rPr lang="es-CL" sz="3400" dirty="0" smtClean="0"/>
              <a:t>Los </a:t>
            </a:r>
            <a:r>
              <a:rPr lang="es-CL" sz="3400" dirty="0"/>
              <a:t>miembros y funcionarios </a:t>
            </a:r>
            <a:r>
              <a:rPr lang="es-CL" sz="3400" dirty="0" smtClean="0"/>
              <a:t>……… </a:t>
            </a:r>
            <a:r>
              <a:rPr lang="es-CL" sz="3400" b="1" dirty="0"/>
              <a:t>de la Contraloría General de la </a:t>
            </a:r>
            <a:r>
              <a:rPr lang="es-CL" sz="3400" b="1" dirty="0" smtClean="0"/>
              <a:t>República</a:t>
            </a:r>
            <a:r>
              <a:rPr lang="es-CL" sz="3400" dirty="0" smtClean="0"/>
              <a:t>, …..del </a:t>
            </a:r>
            <a:r>
              <a:rPr lang="es-CL" sz="3400" b="1" dirty="0" smtClean="0"/>
              <a:t>Tribunal </a:t>
            </a:r>
            <a:r>
              <a:rPr lang="es-CL" sz="3400" b="1" dirty="0"/>
              <a:t>de Defensa de la Libre Competencia</a:t>
            </a:r>
            <a:r>
              <a:rPr lang="es-CL" sz="3400" dirty="0"/>
              <a:t>, </a:t>
            </a:r>
            <a:r>
              <a:rPr lang="es-CL" sz="3400" b="1" dirty="0"/>
              <a:t>del Tribunal de Contratación Pública</a:t>
            </a:r>
            <a:r>
              <a:rPr lang="es-CL" sz="3400" dirty="0"/>
              <a:t>, </a:t>
            </a:r>
            <a:r>
              <a:rPr lang="es-CL" sz="3400" dirty="0" smtClean="0"/>
              <a:t>…….</a:t>
            </a:r>
            <a:r>
              <a:rPr lang="es-CL" sz="3400" b="1" dirty="0" smtClean="0"/>
              <a:t>los consejeros del Consejo para la Transparencia</a:t>
            </a:r>
            <a:r>
              <a:rPr lang="es-CL" sz="3400" dirty="0" smtClean="0"/>
              <a:t>, </a:t>
            </a:r>
            <a:r>
              <a:rPr lang="es-CL" sz="3400" dirty="0"/>
              <a:t>y </a:t>
            </a:r>
            <a:r>
              <a:rPr lang="es-CL" sz="3400" b="1" dirty="0"/>
              <a:t>los miembros activos </a:t>
            </a:r>
            <a:r>
              <a:rPr lang="es-CL" sz="3400" dirty="0"/>
              <a:t>de </a:t>
            </a:r>
            <a:r>
              <a:rPr lang="es-CL" sz="3400" dirty="0" smtClean="0"/>
              <a:t>las </a:t>
            </a:r>
            <a:r>
              <a:rPr lang="es-CL" sz="3400" dirty="0"/>
              <a:t>Fuerzas Armadas, y de Orden y Seguridad Públicas. </a:t>
            </a:r>
            <a:endParaRPr lang="es-CL" sz="3400" dirty="0" smtClean="0"/>
          </a:p>
          <a:p>
            <a:pPr algn="just"/>
            <a:r>
              <a:rPr lang="es-CL" sz="3400" dirty="0" smtClean="0"/>
              <a:t>** </a:t>
            </a:r>
            <a:r>
              <a:rPr lang="es-CL" sz="3400" dirty="0"/>
              <a:t>Vigencia diferida a las elecciones municipales del año 2016 (art. </a:t>
            </a:r>
            <a:r>
              <a:rPr lang="es-CL" sz="3400" dirty="0" smtClean="0"/>
              <a:t>2°transitorio de la </a:t>
            </a:r>
            <a:r>
              <a:rPr lang="es-CL" sz="3400" dirty="0"/>
              <a:t>ley N° 20.742).</a:t>
            </a:r>
          </a:p>
          <a:p>
            <a:pPr algn="just"/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 smtClean="0"/>
              <a:t>II.- INHABILIDADES E INCOMPATIBILIDADES</a:t>
            </a:r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0974476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700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Los </a:t>
            </a:r>
            <a:r>
              <a:rPr lang="es-CL" sz="3400" dirty="0"/>
              <a:t>cargos de concejales serán </a:t>
            </a:r>
            <a:r>
              <a:rPr lang="es-CL" sz="3400" dirty="0" smtClean="0"/>
              <a:t>incompatibles: Art. 75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CL" sz="3400" dirty="0" smtClean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dirty="0" smtClean="0"/>
              <a:t> con </a:t>
            </a:r>
            <a:r>
              <a:rPr lang="es-CL" sz="3400" dirty="0"/>
              <a:t>los de </a:t>
            </a:r>
            <a:r>
              <a:rPr lang="es-CL" sz="3400" b="1" dirty="0"/>
              <a:t>miembro de los consejos comunales de organizaciones de la sociedad civil</a:t>
            </a:r>
            <a:r>
              <a:rPr lang="es-CL" sz="3400" dirty="0"/>
              <a:t>, así como con las funciones públicas señaladas en las letras a) y b) del artículo anterior. </a:t>
            </a:r>
            <a:endParaRPr lang="es-CL" sz="3400" dirty="0" smtClean="0"/>
          </a:p>
          <a:p>
            <a:pPr algn="just"/>
            <a:endParaRPr lang="es-CL" sz="3400" dirty="0"/>
          </a:p>
          <a:p>
            <a:pPr marL="457200" indent="-457200" algn="just">
              <a:buFont typeface="Wingdings" panose="05000000000000000000" pitchFamily="2" charset="2"/>
              <a:buChar char="ü"/>
            </a:pPr>
            <a:r>
              <a:rPr lang="es-CL" sz="3400" b="1" dirty="0" smtClean="0"/>
              <a:t>con </a:t>
            </a:r>
            <a:r>
              <a:rPr lang="es-CL" sz="3400" b="1" dirty="0"/>
              <a:t>todo empleo, función o comisión que se desempeñe en la misma municipalidad y en las corporaciones o fundaciones en que ella participe</a:t>
            </a:r>
            <a:r>
              <a:rPr lang="es-CL" sz="3400" dirty="0"/>
              <a:t>. </a:t>
            </a:r>
            <a:endParaRPr lang="es-CL" sz="3400" dirty="0" smtClean="0"/>
          </a:p>
          <a:p>
            <a:pPr algn="just"/>
            <a:r>
              <a:rPr lang="es-CL" sz="3400" dirty="0"/>
              <a:t>	</a:t>
            </a:r>
            <a:r>
              <a:rPr lang="es-CL" sz="3400" dirty="0" smtClean="0"/>
              <a:t>* Vigencia diferida al 6 de diciembre de 2016 (art. 2° </a:t>
            </a:r>
            <a:r>
              <a:rPr lang="es-CL" sz="3400" dirty="0" err="1" smtClean="0"/>
              <a:t>tran</a:t>
            </a:r>
            <a:r>
              <a:rPr lang="es-CL" sz="3400" dirty="0" smtClean="0"/>
              <a:t> ley N° 20.742).</a:t>
            </a:r>
            <a:endParaRPr lang="es-CL" sz="3400" dirty="0"/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II.- INHABILIDADES E INCOMPATIBILIDADES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3955847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sz="half" idx="2"/>
          </p:nvPr>
        </p:nvSpPr>
        <p:spPr>
          <a:xfrm>
            <a:off x="491490" y="1883230"/>
            <a:ext cx="11407140" cy="4043845"/>
          </a:xfrm>
        </p:spPr>
        <p:txBody>
          <a:bodyPr>
            <a:normAutofit fontScale="92500" lnSpcReduction="20000"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CL" sz="3400" dirty="0" smtClean="0"/>
              <a:t>Tampoco </a:t>
            </a:r>
            <a:r>
              <a:rPr lang="es-CL" sz="3400" dirty="0"/>
              <a:t>podrán desempeñar el cargo de concejal:</a:t>
            </a:r>
          </a:p>
          <a:p>
            <a:pPr algn="just"/>
            <a:endParaRPr lang="es-CL" sz="3400" dirty="0"/>
          </a:p>
          <a:p>
            <a:pPr algn="just"/>
            <a:r>
              <a:rPr lang="es-CL" sz="3400" dirty="0"/>
              <a:t>c) Los que tengan, respecto del alcalde de la misma municipalidad, la calidad de cónyuge, hijos, adoptados o parientes hasta el segundo grado de consanguinidad o de afinidad inclusive. *</a:t>
            </a:r>
          </a:p>
          <a:p>
            <a:pPr algn="just"/>
            <a:endParaRPr lang="es-CL" sz="3400" dirty="0"/>
          </a:p>
          <a:p>
            <a:pPr algn="just"/>
            <a:r>
              <a:rPr lang="es-CL" sz="3400" dirty="0"/>
              <a:t> * Vigencia diferida al 6 de diciembre de </a:t>
            </a:r>
            <a:r>
              <a:rPr lang="es-CL" sz="3400" dirty="0" smtClean="0"/>
              <a:t>2016 </a:t>
            </a:r>
            <a:r>
              <a:rPr lang="es-CL" sz="3400" dirty="0"/>
              <a:t>(Art. 2° transitorio ley N° 20.742).</a:t>
            </a:r>
          </a:p>
          <a:p>
            <a:pPr algn="just"/>
            <a:endParaRPr lang="es-CL" sz="3400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1684020" y="274638"/>
            <a:ext cx="7235190" cy="614362"/>
          </a:xfrm>
        </p:spPr>
        <p:txBody>
          <a:bodyPr>
            <a:normAutofit/>
          </a:bodyPr>
          <a:lstStyle/>
          <a:p>
            <a:r>
              <a:rPr lang="es-ES" dirty="0"/>
              <a:t>II.- INHABILIDADES E INCOMPATIBILIDADES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quarter" idx="1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División de Municipalidades</a:t>
            </a:r>
          </a:p>
          <a:p>
            <a:endParaRPr lang="es-E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s-ES" dirty="0"/>
              <a:t>Subdivisión Jurídica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671831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CG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TemaCGR.thmx</Template>
  <TotalTime>4420</TotalTime>
  <Words>3311</Words>
  <Application>Microsoft Office PowerPoint</Application>
  <PresentationFormat>Personalizado</PresentationFormat>
  <Paragraphs>488</Paragraphs>
  <Slides>58</Slides>
  <Notes>58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58</vt:i4>
      </vt:variant>
    </vt:vector>
  </HeadingPairs>
  <TitlesOfParts>
    <vt:vector size="60" baseType="lpstr">
      <vt:lpstr>TemaCGR</vt:lpstr>
      <vt:lpstr>Diseño personalizado</vt:lpstr>
      <vt:lpstr>CONCEJO MUNICIPAL</vt:lpstr>
      <vt:lpstr>TEMAS A TRATAR</vt:lpstr>
      <vt:lpstr>I.- ASPECTOS GENERALES</vt:lpstr>
      <vt:lpstr>I.- ASPECTOS GENERALES</vt:lpstr>
      <vt:lpstr>I.- ASPECTOS GENERALES</vt:lpstr>
      <vt:lpstr>I.- ASPECTOS GENERALES</vt:lpstr>
      <vt:lpstr>II.- INHABILIDADES E INCOMPATIBILIDADES</vt:lpstr>
      <vt:lpstr>II.- INHABILIDADES E INCOMPATIBILIDADES</vt:lpstr>
      <vt:lpstr>II.- INHABILIDADES E INCOMPATIBILIDADES</vt:lpstr>
      <vt:lpstr>II.- INHABILIDADES E INCOMPATIBILIDADES</vt:lpstr>
      <vt:lpstr>III.- CAUSALES DE CESE (art. 76)</vt:lpstr>
      <vt:lpstr>III.- CAUSALES DE CESE (art. 76)</vt:lpstr>
      <vt:lpstr>III.- CAUSALES DE CESE (art. 76)</vt:lpstr>
      <vt:lpstr>III.- CAUSALES DE CESE (art. 76)</vt:lpstr>
      <vt:lpstr>III.- CAUSALES DE CESE (art. 76)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MUNICIPAL.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IV.- ATRIBUCIONES DEL CONCEJO MUNICIPAL</vt:lpstr>
      <vt:lpstr>V.- DIETA</vt:lpstr>
      <vt:lpstr>V.- DIETA</vt:lpstr>
      <vt:lpstr>V.- DIETA</vt:lpstr>
      <vt:lpstr>VI.- MEDIOS DE APOYO</vt:lpstr>
      <vt:lpstr>VI.- MEDIOS DE APOYO</vt:lpstr>
      <vt:lpstr>VI.- MEDIOS DE APOYO</vt:lpstr>
      <vt:lpstr>VI.- MEDIOS DE APOYO</vt:lpstr>
      <vt:lpstr>Presentación de PowerPoint</vt:lpstr>
    </vt:vector>
  </TitlesOfParts>
  <Company>CGR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Diego Silva E</dc:creator>
  <cp:lastModifiedBy>PABLO ENOC VARGAS</cp:lastModifiedBy>
  <cp:revision>281</cp:revision>
  <cp:lastPrinted>2016-04-13T21:16:42Z</cp:lastPrinted>
  <dcterms:created xsi:type="dcterms:W3CDTF">2014-08-18T19:08:29Z</dcterms:created>
  <dcterms:modified xsi:type="dcterms:W3CDTF">2018-04-05T19:44:46Z</dcterms:modified>
</cp:coreProperties>
</file>