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6.jpg" ContentType="image/jp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300" r:id="rId3"/>
    <p:sldId id="274" r:id="rId4"/>
    <p:sldId id="294" r:id="rId5"/>
    <p:sldId id="339" r:id="rId6"/>
    <p:sldId id="291" r:id="rId7"/>
    <p:sldId id="344" r:id="rId8"/>
    <p:sldId id="290" r:id="rId9"/>
    <p:sldId id="301" r:id="rId10"/>
    <p:sldId id="302" r:id="rId11"/>
    <p:sldId id="303" r:id="rId12"/>
    <p:sldId id="305" r:id="rId13"/>
    <p:sldId id="306" r:id="rId14"/>
    <p:sldId id="307" r:id="rId15"/>
    <p:sldId id="318" r:id="rId16"/>
    <p:sldId id="345" r:id="rId17"/>
    <p:sldId id="349" r:id="rId18"/>
    <p:sldId id="346" r:id="rId19"/>
    <p:sldId id="348" r:id="rId20"/>
    <p:sldId id="350" r:id="rId21"/>
    <p:sldId id="351" r:id="rId22"/>
    <p:sldId id="320" r:id="rId23"/>
    <p:sldId id="321" r:id="rId24"/>
    <p:sldId id="323" r:id="rId25"/>
    <p:sldId id="322" r:id="rId26"/>
    <p:sldId id="324" r:id="rId27"/>
    <p:sldId id="325" r:id="rId28"/>
    <p:sldId id="326" r:id="rId29"/>
    <p:sldId id="327" r:id="rId30"/>
    <p:sldId id="334" r:id="rId31"/>
    <p:sldId id="341" r:id="rId32"/>
    <p:sldId id="343" r:id="rId33"/>
    <p:sldId id="262" r:id="rId34"/>
  </p:sldIdLst>
  <p:sldSz cx="12192000" cy="6858000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84" autoAdjust="0"/>
  </p:normalViewPr>
  <p:slideViewPr>
    <p:cSldViewPr snapToGrid="0" snapToObjects="1">
      <p:cViewPr varScale="1">
        <p:scale>
          <a:sx n="91" d="100"/>
          <a:sy n="91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6A206-371A-469E-8B4D-9891F3DDC4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8899B94-04CC-451D-8889-D4390BF4C0AA}">
      <dgm:prSet phldrT="[Texto]"/>
      <dgm:spPr/>
      <dgm:t>
        <a:bodyPr/>
        <a:lstStyle/>
        <a:p>
          <a:r>
            <a:rPr lang="es-CL" spc="-5" dirty="0" smtClean="0"/>
            <a:t>El </a:t>
          </a:r>
          <a:r>
            <a:rPr lang="es-CL" spc="-30" dirty="0" smtClean="0"/>
            <a:t>contexto</a:t>
          </a:r>
          <a:r>
            <a:rPr lang="es-CL" spc="-95" dirty="0" smtClean="0"/>
            <a:t> </a:t>
          </a:r>
          <a:r>
            <a:rPr lang="es-CL" spc="-5" dirty="0" smtClean="0"/>
            <a:t>importa</a:t>
          </a:r>
          <a:endParaRPr lang="es-CL" dirty="0"/>
        </a:p>
      </dgm:t>
    </dgm:pt>
    <dgm:pt modelId="{EFDBF453-FBDB-42D9-B02F-6EBBC2632E4A}" type="parTrans" cxnId="{424DB466-3E31-497A-98ED-E8E0A7A0523D}">
      <dgm:prSet/>
      <dgm:spPr/>
      <dgm:t>
        <a:bodyPr/>
        <a:lstStyle/>
        <a:p>
          <a:endParaRPr lang="es-CL"/>
        </a:p>
      </dgm:t>
    </dgm:pt>
    <dgm:pt modelId="{15FDAB72-77E4-49AF-B98A-28B5BCBA259F}" type="sibTrans" cxnId="{424DB466-3E31-497A-98ED-E8E0A7A0523D}">
      <dgm:prSet/>
      <dgm:spPr/>
      <dgm:t>
        <a:bodyPr/>
        <a:lstStyle/>
        <a:p>
          <a:endParaRPr lang="es-CL"/>
        </a:p>
      </dgm:t>
    </dgm:pt>
    <dgm:pt modelId="{9DD49B39-35EB-4F60-A388-BAD2ED8D9BA5}">
      <dgm:prSet phldrT="[Texto]" custT="1"/>
      <dgm:spPr/>
      <dgm:t>
        <a:bodyPr/>
        <a:lstStyle/>
        <a:p>
          <a:r>
            <a:rPr lang="es-CL" sz="2000" spc="-5" dirty="0" smtClean="0">
              <a:latin typeface="Calibri"/>
              <a:cs typeface="Calibri"/>
            </a:rPr>
            <a:t>Los </a:t>
          </a:r>
          <a:r>
            <a:rPr lang="es-CL" sz="2000" spc="-25" dirty="0" smtClean="0">
              <a:latin typeface="Calibri"/>
              <a:cs typeface="Calibri"/>
            </a:rPr>
            <a:t>contextos </a:t>
          </a:r>
          <a:r>
            <a:rPr lang="es-CL" sz="2000" spc="-5" dirty="0" smtClean="0">
              <a:latin typeface="Calibri"/>
              <a:cs typeface="Calibri"/>
            </a:rPr>
            <a:t>pueden ser </a:t>
          </a:r>
          <a:r>
            <a:rPr lang="es-CL" sz="2000" spc="-10" dirty="0" smtClean="0">
              <a:latin typeface="Calibri"/>
              <a:cs typeface="Calibri"/>
            </a:rPr>
            <a:t>fuertes </a:t>
          </a:r>
          <a:r>
            <a:rPr lang="es-CL" sz="2000" spc="-5" dirty="0" smtClean="0">
              <a:latin typeface="Calibri"/>
              <a:cs typeface="Calibri"/>
            </a:rPr>
            <a:t>y  </a:t>
          </a:r>
          <a:r>
            <a:rPr lang="es-CL" sz="2000" spc="-10" dirty="0" smtClean="0">
              <a:latin typeface="Calibri"/>
              <a:cs typeface="Calibri"/>
            </a:rPr>
            <a:t>movernos </a:t>
          </a:r>
          <a:r>
            <a:rPr lang="es-CL" sz="2000" spc="-5" dirty="0" smtClean="0">
              <a:latin typeface="Calibri"/>
              <a:cs typeface="Calibri"/>
            </a:rPr>
            <a:t>al lado </a:t>
          </a:r>
          <a:r>
            <a:rPr lang="es-CL" sz="2000" spc="-15" dirty="0" smtClean="0">
              <a:latin typeface="Calibri"/>
              <a:cs typeface="Calibri"/>
            </a:rPr>
            <a:t>oscuro </a:t>
          </a:r>
          <a:r>
            <a:rPr lang="es-CL" sz="2000" spc="-5" dirty="0" smtClean="0">
              <a:latin typeface="Calibri"/>
              <a:cs typeface="Calibri"/>
            </a:rPr>
            <a:t>de la </a:t>
          </a:r>
          <a:r>
            <a:rPr lang="es-CL" sz="2000" spc="-10" dirty="0" smtClean="0">
              <a:latin typeface="Calibri"/>
              <a:cs typeface="Calibri"/>
            </a:rPr>
            <a:t>fuerza,  </a:t>
          </a:r>
          <a:r>
            <a:rPr lang="es-CL" sz="2000" spc="-5" dirty="0" smtClean="0">
              <a:latin typeface="Calibri"/>
              <a:cs typeface="Calibri"/>
            </a:rPr>
            <a:t>a </a:t>
          </a:r>
          <a:r>
            <a:rPr lang="es-CL" sz="2000" dirty="0" smtClean="0">
              <a:latin typeface="Calibri"/>
              <a:cs typeface="Calibri"/>
            </a:rPr>
            <a:t>pesar </a:t>
          </a:r>
          <a:r>
            <a:rPr lang="es-CL" sz="2000" spc="-5" dirty="0" smtClean="0">
              <a:latin typeface="Calibri"/>
              <a:cs typeface="Calibri"/>
            </a:rPr>
            <a:t>de </a:t>
          </a:r>
          <a:r>
            <a:rPr lang="es-CL" sz="2000" spc="-20" dirty="0" smtClean="0">
              <a:latin typeface="Calibri"/>
              <a:cs typeface="Calibri"/>
            </a:rPr>
            <a:t>nuestras </a:t>
          </a:r>
          <a:r>
            <a:rPr lang="es-CL" sz="2000" spc="-5" dirty="0" smtClean="0">
              <a:latin typeface="Calibri"/>
              <a:cs typeface="Calibri"/>
            </a:rPr>
            <a:t>buenas  </a:t>
          </a:r>
          <a:r>
            <a:rPr lang="es-CL" sz="2000" spc="-10" dirty="0" smtClean="0">
              <a:latin typeface="Calibri"/>
              <a:cs typeface="Calibri"/>
            </a:rPr>
            <a:t>intenciones </a:t>
          </a:r>
          <a:r>
            <a:rPr lang="es-CL" sz="2000" spc="-5" dirty="0" smtClean="0">
              <a:latin typeface="Calibri"/>
              <a:cs typeface="Calibri"/>
            </a:rPr>
            <a:t>y</a:t>
          </a:r>
          <a:r>
            <a:rPr lang="es-CL" sz="2000" spc="5" dirty="0" smtClean="0">
              <a:latin typeface="Calibri"/>
              <a:cs typeface="Calibri"/>
            </a:rPr>
            <a:t> </a:t>
          </a:r>
          <a:r>
            <a:rPr lang="es-CL" sz="2000" spc="-15" dirty="0" smtClean="0">
              <a:latin typeface="Calibri"/>
              <a:cs typeface="Calibri"/>
            </a:rPr>
            <a:t>valores.</a:t>
          </a:r>
          <a:endParaRPr lang="es-CL" sz="2000" dirty="0"/>
        </a:p>
      </dgm:t>
    </dgm:pt>
    <dgm:pt modelId="{B842D728-9F6F-4F79-94A5-BFB01509589B}" type="parTrans" cxnId="{065DB039-491E-48C2-B7BA-DDEF909E3584}">
      <dgm:prSet/>
      <dgm:spPr/>
      <dgm:t>
        <a:bodyPr/>
        <a:lstStyle/>
        <a:p>
          <a:endParaRPr lang="es-CL"/>
        </a:p>
      </dgm:t>
    </dgm:pt>
    <dgm:pt modelId="{80C865B2-831F-4B93-AE7F-842504B32124}" type="sibTrans" cxnId="{065DB039-491E-48C2-B7BA-DDEF909E3584}">
      <dgm:prSet/>
      <dgm:spPr/>
      <dgm:t>
        <a:bodyPr/>
        <a:lstStyle/>
        <a:p>
          <a:endParaRPr lang="es-CL"/>
        </a:p>
      </dgm:t>
    </dgm:pt>
    <dgm:pt modelId="{5CCF67B8-5699-42AD-9699-D854D8691E99}">
      <dgm:prSet phldrT="[Texto]"/>
      <dgm:spPr/>
      <dgm:t>
        <a:bodyPr/>
        <a:lstStyle/>
        <a:p>
          <a:r>
            <a:rPr lang="es-CL" spc="-20" dirty="0" smtClean="0"/>
            <a:t>Ética </a:t>
          </a:r>
          <a:r>
            <a:rPr lang="es-CL" spc="-5" dirty="0" smtClean="0"/>
            <a:t>del</a:t>
          </a:r>
          <a:r>
            <a:rPr lang="es-CL" spc="-65" dirty="0" smtClean="0"/>
            <a:t> </a:t>
          </a:r>
          <a:r>
            <a:rPr lang="es-CL" spc="-20" dirty="0" smtClean="0"/>
            <a:t>trabajo</a:t>
          </a:r>
          <a:endParaRPr lang="es-CL" dirty="0"/>
        </a:p>
      </dgm:t>
    </dgm:pt>
    <dgm:pt modelId="{89C75A60-6120-4FA3-8C71-5C85FED7E79D}" type="parTrans" cxnId="{94E1732A-0A3F-44C1-8AC6-FE37520321B6}">
      <dgm:prSet/>
      <dgm:spPr/>
      <dgm:t>
        <a:bodyPr/>
        <a:lstStyle/>
        <a:p>
          <a:endParaRPr lang="es-CL"/>
        </a:p>
      </dgm:t>
    </dgm:pt>
    <dgm:pt modelId="{F4561985-9807-4277-8C39-BB5F1121369E}" type="sibTrans" cxnId="{94E1732A-0A3F-44C1-8AC6-FE37520321B6}">
      <dgm:prSet/>
      <dgm:spPr/>
      <dgm:t>
        <a:bodyPr/>
        <a:lstStyle/>
        <a:p>
          <a:endParaRPr lang="es-CL"/>
        </a:p>
      </dgm:t>
    </dgm:pt>
    <dgm:pt modelId="{0286881F-51B2-48FA-BB8C-0493F83081FA}">
      <dgm:prSet phldrT="[Texto]" custT="1"/>
      <dgm:spPr/>
      <dgm:t>
        <a:bodyPr/>
        <a:lstStyle/>
        <a:p>
          <a:r>
            <a:rPr lang="es-CL" sz="2000" spc="-5" dirty="0" smtClean="0">
              <a:latin typeface="Calibri"/>
              <a:cs typeface="Calibri"/>
            </a:rPr>
            <a:t>Son </a:t>
          </a:r>
          <a:r>
            <a:rPr lang="es-CL" sz="2000" dirty="0" smtClean="0">
              <a:latin typeface="Calibri"/>
              <a:cs typeface="Calibri"/>
            </a:rPr>
            <a:t>los </a:t>
          </a:r>
          <a:r>
            <a:rPr lang="es-CL" sz="2000" spc="-10" dirty="0" smtClean="0">
              <a:latin typeface="Calibri"/>
              <a:cs typeface="Calibri"/>
            </a:rPr>
            <a:t>códigos </a:t>
          </a:r>
          <a:r>
            <a:rPr lang="es-CL" sz="2000" spc="-5" dirty="0" smtClean="0">
              <a:latin typeface="Calibri"/>
              <a:cs typeface="Calibri"/>
            </a:rPr>
            <a:t>de </a:t>
          </a:r>
          <a:r>
            <a:rPr lang="es-CL" sz="2000" spc="-15" dirty="0" smtClean="0">
              <a:latin typeface="Calibri"/>
              <a:cs typeface="Calibri"/>
            </a:rPr>
            <a:t>conducta </a:t>
          </a:r>
          <a:r>
            <a:rPr lang="es-CL" sz="2000" dirty="0" smtClean="0">
              <a:latin typeface="Calibri"/>
              <a:cs typeface="Calibri"/>
            </a:rPr>
            <a:t>que  </a:t>
          </a:r>
          <a:r>
            <a:rPr lang="es-CL" sz="2000" spc="-10" dirty="0" smtClean="0">
              <a:latin typeface="Calibri"/>
              <a:cs typeface="Calibri"/>
            </a:rPr>
            <a:t>influyen </a:t>
          </a:r>
          <a:r>
            <a:rPr lang="es-CL" sz="2000" dirty="0" smtClean="0">
              <a:latin typeface="Calibri"/>
              <a:cs typeface="Calibri"/>
            </a:rPr>
            <a:t>en el </a:t>
          </a:r>
          <a:r>
            <a:rPr lang="es-CL" sz="2000" spc="-10" dirty="0" smtClean="0">
              <a:latin typeface="Calibri"/>
              <a:cs typeface="Calibri"/>
            </a:rPr>
            <a:t>desarrollo </a:t>
          </a:r>
          <a:r>
            <a:rPr lang="es-CL" sz="2000" dirty="0" smtClean="0">
              <a:latin typeface="Calibri"/>
              <a:cs typeface="Calibri"/>
            </a:rPr>
            <a:t>de </a:t>
          </a:r>
          <a:r>
            <a:rPr lang="es-CL" sz="2000" spc="-5" dirty="0" smtClean="0">
              <a:latin typeface="Calibri"/>
              <a:cs typeface="Calibri"/>
            </a:rPr>
            <a:t>una  </a:t>
          </a:r>
          <a:r>
            <a:rPr lang="es-CL" sz="2000" spc="-10" dirty="0" smtClean="0">
              <a:latin typeface="Calibri"/>
              <a:cs typeface="Calibri"/>
            </a:rPr>
            <a:t>cultura </a:t>
          </a:r>
          <a:r>
            <a:rPr lang="es-CL" sz="2000" spc="-15" dirty="0" smtClean="0">
              <a:latin typeface="Calibri"/>
              <a:cs typeface="Calibri"/>
            </a:rPr>
            <a:t>ética </a:t>
          </a:r>
          <a:r>
            <a:rPr lang="es-CL" sz="2000" dirty="0" smtClean="0">
              <a:latin typeface="Calibri"/>
              <a:cs typeface="Calibri"/>
            </a:rPr>
            <a:t>en el </a:t>
          </a:r>
          <a:r>
            <a:rPr lang="es-CL" sz="2000" spc="-15" dirty="0" smtClean="0">
              <a:latin typeface="Calibri"/>
              <a:cs typeface="Calibri"/>
            </a:rPr>
            <a:t>lugar </a:t>
          </a:r>
          <a:r>
            <a:rPr lang="es-CL" sz="2000" spc="-5" dirty="0" smtClean="0">
              <a:latin typeface="Calibri"/>
              <a:cs typeface="Calibri"/>
            </a:rPr>
            <a:t>de  </a:t>
          </a:r>
          <a:r>
            <a:rPr lang="es-CL" sz="2000" spc="-10" dirty="0" smtClean="0">
              <a:latin typeface="Calibri"/>
              <a:cs typeface="Calibri"/>
            </a:rPr>
            <a:t>trabajo </a:t>
          </a:r>
          <a:r>
            <a:rPr lang="es-CL" sz="2000" dirty="0" smtClean="0">
              <a:latin typeface="Calibri"/>
              <a:cs typeface="Calibri"/>
            </a:rPr>
            <a:t>basada en la </a:t>
          </a:r>
          <a:r>
            <a:rPr lang="es-CL" sz="2000" spc="-5" dirty="0" smtClean="0">
              <a:latin typeface="Calibri"/>
              <a:cs typeface="Calibri"/>
            </a:rPr>
            <a:t>honestidad  </a:t>
          </a:r>
          <a:r>
            <a:rPr lang="es-CL" sz="2000" dirty="0" smtClean="0">
              <a:latin typeface="Calibri"/>
              <a:cs typeface="Calibri"/>
            </a:rPr>
            <a:t>y la </a:t>
          </a:r>
          <a:r>
            <a:rPr lang="es-CL" sz="2000" spc="-5" dirty="0" smtClean="0">
              <a:latin typeface="Calibri"/>
              <a:cs typeface="Calibri"/>
            </a:rPr>
            <a:t>integridad, </a:t>
          </a:r>
          <a:r>
            <a:rPr lang="es-CL" sz="2000" spc="-10" dirty="0" smtClean="0">
              <a:latin typeface="Calibri"/>
              <a:cs typeface="Calibri"/>
            </a:rPr>
            <a:t>yendo </a:t>
          </a:r>
          <a:r>
            <a:rPr lang="es-CL" sz="2000" spc="-5" dirty="0" smtClean="0">
              <a:latin typeface="Calibri"/>
              <a:cs typeface="Calibri"/>
            </a:rPr>
            <a:t>más </a:t>
          </a:r>
          <a:r>
            <a:rPr lang="es-CL" sz="2000" dirty="0" smtClean="0">
              <a:latin typeface="Calibri"/>
              <a:cs typeface="Calibri"/>
            </a:rPr>
            <a:t>allá</a:t>
          </a:r>
          <a:r>
            <a:rPr lang="es-CL" sz="2000" spc="-114" dirty="0" smtClean="0">
              <a:latin typeface="Calibri"/>
              <a:cs typeface="Calibri"/>
            </a:rPr>
            <a:t> </a:t>
          </a:r>
          <a:r>
            <a:rPr lang="es-CL" sz="2000" spc="-5" dirty="0" smtClean="0">
              <a:latin typeface="Calibri"/>
              <a:cs typeface="Calibri"/>
            </a:rPr>
            <a:t>de  </a:t>
          </a:r>
          <a:r>
            <a:rPr lang="es-CL" sz="2000" dirty="0" smtClean="0">
              <a:latin typeface="Calibri"/>
              <a:cs typeface="Calibri"/>
            </a:rPr>
            <a:t>la</a:t>
          </a:r>
          <a:r>
            <a:rPr lang="es-CL" sz="2000" spc="-5" dirty="0" smtClean="0">
              <a:latin typeface="Calibri"/>
              <a:cs typeface="Calibri"/>
            </a:rPr>
            <a:t> </a:t>
          </a:r>
          <a:r>
            <a:rPr lang="es-CL" sz="2000" spc="-70" dirty="0" smtClean="0">
              <a:latin typeface="Calibri"/>
              <a:cs typeface="Calibri"/>
            </a:rPr>
            <a:t>ley.</a:t>
          </a:r>
          <a:endParaRPr lang="es-CL" sz="2000" dirty="0"/>
        </a:p>
      </dgm:t>
    </dgm:pt>
    <dgm:pt modelId="{070D0033-3A67-462C-B480-824B0F180F4F}" type="parTrans" cxnId="{328466CB-3F5F-43EB-B7BB-EBA11180E3E9}">
      <dgm:prSet/>
      <dgm:spPr/>
      <dgm:t>
        <a:bodyPr/>
        <a:lstStyle/>
        <a:p>
          <a:endParaRPr lang="es-CL"/>
        </a:p>
      </dgm:t>
    </dgm:pt>
    <dgm:pt modelId="{13D1F571-7E10-4D25-AC44-D9B6CBD88B85}" type="sibTrans" cxnId="{328466CB-3F5F-43EB-B7BB-EBA11180E3E9}">
      <dgm:prSet/>
      <dgm:spPr/>
      <dgm:t>
        <a:bodyPr/>
        <a:lstStyle/>
        <a:p>
          <a:endParaRPr lang="es-CL"/>
        </a:p>
      </dgm:t>
    </dgm:pt>
    <dgm:pt modelId="{CC0C6CE0-9E72-483F-9B83-29CB2B582ACE}">
      <dgm:prSet phldrT="[Texto]"/>
      <dgm:spPr/>
      <dgm:t>
        <a:bodyPr/>
        <a:lstStyle/>
        <a:p>
          <a:r>
            <a:rPr lang="es-CL" spc="-15" dirty="0" smtClean="0"/>
            <a:t>Integridad</a:t>
          </a:r>
          <a:endParaRPr lang="es-CL" dirty="0"/>
        </a:p>
      </dgm:t>
    </dgm:pt>
    <dgm:pt modelId="{70D2A6AF-0B38-43FE-9B99-9BCEB528A2AB}" type="parTrans" cxnId="{1E15BFA8-EF40-4D93-AF75-809CBC0A0A5B}">
      <dgm:prSet/>
      <dgm:spPr/>
      <dgm:t>
        <a:bodyPr/>
        <a:lstStyle/>
        <a:p>
          <a:endParaRPr lang="es-CL"/>
        </a:p>
      </dgm:t>
    </dgm:pt>
    <dgm:pt modelId="{57B157D7-1D90-4067-BDAB-6A44CFDCA017}" type="sibTrans" cxnId="{1E15BFA8-EF40-4D93-AF75-809CBC0A0A5B}">
      <dgm:prSet/>
      <dgm:spPr/>
      <dgm:t>
        <a:bodyPr/>
        <a:lstStyle/>
        <a:p>
          <a:endParaRPr lang="es-CL"/>
        </a:p>
      </dgm:t>
    </dgm:pt>
    <dgm:pt modelId="{38DCBE9C-F2CA-4218-9696-EC4B84FB5870}">
      <dgm:prSet phldrT="[Texto]" custT="1"/>
      <dgm:spPr/>
      <dgm:t>
        <a:bodyPr/>
        <a:lstStyle/>
        <a:p>
          <a:r>
            <a:rPr lang="es-CL" sz="2400" spc="-5" dirty="0" smtClean="0">
              <a:latin typeface="Calibri"/>
              <a:cs typeface="Calibri"/>
            </a:rPr>
            <a:t>Hacer </a:t>
          </a:r>
          <a:r>
            <a:rPr lang="es-CL" sz="2400" dirty="0" smtClean="0">
              <a:latin typeface="Calibri"/>
              <a:cs typeface="Calibri"/>
            </a:rPr>
            <a:t>lo </a:t>
          </a:r>
          <a:r>
            <a:rPr lang="es-CL" sz="2400" spc="-25" dirty="0" smtClean="0">
              <a:latin typeface="Calibri"/>
              <a:cs typeface="Calibri"/>
            </a:rPr>
            <a:t>correcto</a:t>
          </a:r>
          <a:r>
            <a:rPr lang="es-CL" sz="2400" spc="-95" dirty="0" smtClean="0">
              <a:latin typeface="Calibri"/>
              <a:cs typeface="Calibri"/>
            </a:rPr>
            <a:t> </a:t>
          </a:r>
          <a:r>
            <a:rPr lang="es-CL" sz="2400" spc="-5" dirty="0" smtClean="0">
              <a:latin typeface="Calibri"/>
              <a:cs typeface="Calibri"/>
            </a:rPr>
            <a:t>sin  que nadie </a:t>
          </a:r>
          <a:r>
            <a:rPr lang="es-CL" sz="2400" spc="-40" dirty="0" smtClean="0">
              <a:latin typeface="Calibri"/>
              <a:cs typeface="Calibri"/>
            </a:rPr>
            <a:t>te</a:t>
          </a:r>
          <a:r>
            <a:rPr lang="es-CL" sz="2400" spc="-25" dirty="0" smtClean="0">
              <a:latin typeface="Calibri"/>
              <a:cs typeface="Calibri"/>
            </a:rPr>
            <a:t> </a:t>
          </a:r>
          <a:r>
            <a:rPr lang="es-CL" sz="2400" spc="-10" dirty="0" smtClean="0">
              <a:latin typeface="Calibri"/>
              <a:cs typeface="Calibri"/>
            </a:rPr>
            <a:t>vea</a:t>
          </a:r>
          <a:endParaRPr lang="es-CL" sz="2400" dirty="0"/>
        </a:p>
      </dgm:t>
    </dgm:pt>
    <dgm:pt modelId="{19B1D964-38BB-4249-B062-E906667662BA}" type="parTrans" cxnId="{791B3173-DD8A-4F2C-A98D-CB3DD7F9A448}">
      <dgm:prSet/>
      <dgm:spPr/>
      <dgm:t>
        <a:bodyPr/>
        <a:lstStyle/>
        <a:p>
          <a:endParaRPr lang="es-CL"/>
        </a:p>
      </dgm:t>
    </dgm:pt>
    <dgm:pt modelId="{9BF5B076-0E5D-4C82-B4D4-BE7A55D6C298}" type="sibTrans" cxnId="{791B3173-DD8A-4F2C-A98D-CB3DD7F9A448}">
      <dgm:prSet/>
      <dgm:spPr/>
      <dgm:t>
        <a:bodyPr/>
        <a:lstStyle/>
        <a:p>
          <a:endParaRPr lang="es-CL"/>
        </a:p>
      </dgm:t>
    </dgm:pt>
    <dgm:pt modelId="{9997B726-F666-4478-BED8-112CE333D17F}">
      <dgm:prSet custT="1"/>
      <dgm:spPr/>
      <dgm:t>
        <a:bodyPr/>
        <a:lstStyle/>
        <a:p>
          <a:r>
            <a:rPr lang="es-CL" sz="2000" spc="-5" dirty="0" smtClean="0">
              <a:latin typeface="Calibri"/>
              <a:cs typeface="Calibri"/>
            </a:rPr>
            <a:t>Nos </a:t>
          </a:r>
          <a:r>
            <a:rPr lang="es-CL" sz="2000" spc="-10" dirty="0" smtClean="0">
              <a:latin typeface="Calibri"/>
              <a:cs typeface="Calibri"/>
            </a:rPr>
            <a:t>fijamos </a:t>
          </a:r>
          <a:r>
            <a:rPr lang="es-CL" sz="2000" spc="-5" dirty="0" smtClean="0">
              <a:latin typeface="Calibri"/>
              <a:cs typeface="Calibri"/>
            </a:rPr>
            <a:t>el la </a:t>
          </a:r>
          <a:r>
            <a:rPr lang="es-CL" sz="2000" spc="-15" dirty="0" smtClean="0">
              <a:latin typeface="Calibri"/>
              <a:cs typeface="Calibri"/>
            </a:rPr>
            <a:t>información </a:t>
          </a:r>
          <a:r>
            <a:rPr lang="es-CL" sz="2000" spc="-5" dirty="0" smtClean="0">
              <a:latin typeface="Calibri"/>
              <a:cs typeface="Calibri"/>
            </a:rPr>
            <a:t>que  </a:t>
          </a:r>
          <a:r>
            <a:rPr lang="es-CL" sz="2000" spc="-25" dirty="0" smtClean="0">
              <a:latin typeface="Calibri"/>
              <a:cs typeface="Calibri"/>
            </a:rPr>
            <a:t>“confirma” </a:t>
          </a:r>
          <a:r>
            <a:rPr lang="es-CL" sz="2000" spc="-5" dirty="0" smtClean="0">
              <a:latin typeface="Calibri"/>
              <a:cs typeface="Calibri"/>
            </a:rPr>
            <a:t>lo que</a:t>
          </a:r>
          <a:r>
            <a:rPr lang="es-CL" sz="2000" spc="20" dirty="0" smtClean="0">
              <a:latin typeface="Calibri"/>
              <a:cs typeface="Calibri"/>
            </a:rPr>
            <a:t> </a:t>
          </a:r>
          <a:r>
            <a:rPr lang="es-CL" sz="2000" spc="-10" dirty="0" smtClean="0">
              <a:latin typeface="Calibri"/>
              <a:cs typeface="Calibri"/>
            </a:rPr>
            <a:t>queremos.</a:t>
          </a:r>
          <a:endParaRPr lang="es-CL" sz="2000" dirty="0">
            <a:latin typeface="Calibri"/>
            <a:cs typeface="Calibri"/>
          </a:endParaRPr>
        </a:p>
      </dgm:t>
    </dgm:pt>
    <dgm:pt modelId="{78B991DB-8E60-42E3-BE53-5EFB2EE17E7B}" type="parTrans" cxnId="{2704F1B3-A222-49D9-A260-7F864137FB93}">
      <dgm:prSet/>
      <dgm:spPr/>
      <dgm:t>
        <a:bodyPr/>
        <a:lstStyle/>
        <a:p>
          <a:endParaRPr lang="es-CL"/>
        </a:p>
      </dgm:t>
    </dgm:pt>
    <dgm:pt modelId="{DEDC8C5C-3495-445E-B4FB-73BA1D41E429}" type="sibTrans" cxnId="{2704F1B3-A222-49D9-A260-7F864137FB93}">
      <dgm:prSet/>
      <dgm:spPr/>
      <dgm:t>
        <a:bodyPr/>
        <a:lstStyle/>
        <a:p>
          <a:endParaRPr lang="es-CL"/>
        </a:p>
      </dgm:t>
    </dgm:pt>
    <dgm:pt modelId="{D6F2E63C-687D-4B3A-8135-19CF1AE2770B}">
      <dgm:prSet custT="1"/>
      <dgm:spPr/>
      <dgm:t>
        <a:bodyPr/>
        <a:lstStyle/>
        <a:p>
          <a:r>
            <a:rPr lang="es-CL" sz="2000" spc="-20" dirty="0" smtClean="0">
              <a:latin typeface="Calibri"/>
              <a:cs typeface="Calibri"/>
            </a:rPr>
            <a:t>Podemos </a:t>
          </a:r>
          <a:r>
            <a:rPr lang="es-CL" sz="2000" spc="-5" dirty="0" smtClean="0">
              <a:latin typeface="Calibri"/>
              <a:cs typeface="Calibri"/>
            </a:rPr>
            <a:t>hacer </a:t>
          </a:r>
          <a:r>
            <a:rPr lang="es-CL" sz="2000" spc="-10" dirty="0" smtClean="0">
              <a:latin typeface="Calibri"/>
              <a:cs typeface="Calibri"/>
            </a:rPr>
            <a:t>cosas </a:t>
          </a:r>
          <a:r>
            <a:rPr lang="es-CL" sz="2000" spc="-15" dirty="0" smtClean="0">
              <a:latin typeface="Calibri"/>
              <a:cs typeface="Calibri"/>
            </a:rPr>
            <a:t>incorrectas </a:t>
          </a:r>
          <a:r>
            <a:rPr lang="es-CL" sz="2000" spc="-10" dirty="0" smtClean="0">
              <a:latin typeface="Calibri"/>
              <a:cs typeface="Calibri"/>
            </a:rPr>
            <a:t>sin  </a:t>
          </a:r>
          <a:r>
            <a:rPr lang="es-CL" sz="2000" spc="-5" dirty="0" smtClean="0">
              <a:latin typeface="Calibri"/>
              <a:cs typeface="Calibri"/>
            </a:rPr>
            <a:t>darnos</a:t>
          </a:r>
          <a:r>
            <a:rPr lang="es-CL" sz="2000" dirty="0" smtClean="0">
              <a:latin typeface="Calibri"/>
              <a:cs typeface="Calibri"/>
            </a:rPr>
            <a:t> </a:t>
          </a:r>
          <a:r>
            <a:rPr lang="es-CL" sz="2000" spc="-10" dirty="0" smtClean="0">
              <a:latin typeface="Calibri"/>
              <a:cs typeface="Calibri"/>
            </a:rPr>
            <a:t>cuenta.</a:t>
          </a:r>
          <a:endParaRPr lang="es-CL" sz="2000" dirty="0">
            <a:latin typeface="Calibri"/>
            <a:cs typeface="Calibri"/>
          </a:endParaRPr>
        </a:p>
      </dgm:t>
    </dgm:pt>
    <dgm:pt modelId="{9FFC9025-F11E-4265-91DA-046DF4FEC3E1}" type="parTrans" cxnId="{E3601977-7213-43D6-B84E-3F4FA7160E27}">
      <dgm:prSet/>
      <dgm:spPr/>
      <dgm:t>
        <a:bodyPr/>
        <a:lstStyle/>
        <a:p>
          <a:endParaRPr lang="es-CL"/>
        </a:p>
      </dgm:t>
    </dgm:pt>
    <dgm:pt modelId="{E2710452-0ED2-45CC-B592-0CEC6EF7D1AE}" type="sibTrans" cxnId="{E3601977-7213-43D6-B84E-3F4FA7160E27}">
      <dgm:prSet/>
      <dgm:spPr/>
      <dgm:t>
        <a:bodyPr/>
        <a:lstStyle/>
        <a:p>
          <a:endParaRPr lang="es-CL"/>
        </a:p>
      </dgm:t>
    </dgm:pt>
    <dgm:pt modelId="{6CF53254-1BDA-4F7D-9836-6641BF867E1D}" type="pres">
      <dgm:prSet presAssocID="{6CA6A206-371A-469E-8B4D-9891F3DDC4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909F667-E74E-47AD-8AE8-BEDD1FBDC063}" type="pres">
      <dgm:prSet presAssocID="{D8899B94-04CC-451D-8889-D4390BF4C0AA}" presName="linNode" presStyleCnt="0"/>
      <dgm:spPr/>
    </dgm:pt>
    <dgm:pt modelId="{06632D08-3613-4DE1-BBEE-1F029D2AFA9B}" type="pres">
      <dgm:prSet presAssocID="{D8899B94-04CC-451D-8889-D4390BF4C0AA}" presName="parentText" presStyleLbl="node1" presStyleIdx="0" presStyleCnt="3" custScaleX="7374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251BED8-BD9D-439F-8EBC-F976318FEF77}" type="pres">
      <dgm:prSet presAssocID="{D8899B94-04CC-451D-8889-D4390BF4C0AA}" presName="descendantText" presStyleLbl="alignAccFollowNode1" presStyleIdx="0" presStyleCnt="3" custScaleX="16719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E8BD21-DB09-4BC3-A7B1-859E624FB613}" type="pres">
      <dgm:prSet presAssocID="{15FDAB72-77E4-49AF-B98A-28B5BCBA259F}" presName="sp" presStyleCnt="0"/>
      <dgm:spPr/>
    </dgm:pt>
    <dgm:pt modelId="{DA485FC9-BF4F-4D20-8AD2-2150D9FD5F6F}" type="pres">
      <dgm:prSet presAssocID="{5CCF67B8-5699-42AD-9699-D854D8691E99}" presName="linNode" presStyleCnt="0"/>
      <dgm:spPr/>
    </dgm:pt>
    <dgm:pt modelId="{FD2AAF20-CFA9-4F49-A6EC-22D0BAD9C7C7}" type="pres">
      <dgm:prSet presAssocID="{5CCF67B8-5699-42AD-9699-D854D8691E99}" presName="parentText" presStyleLbl="node1" presStyleIdx="1" presStyleCnt="3" custScaleX="5728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67F8BC-AF33-4DA0-8BD0-BB0D7281979B}" type="pres">
      <dgm:prSet presAssocID="{5CCF67B8-5699-42AD-9699-D854D8691E99}" presName="descendantText" presStyleLbl="alignAccFollowNode1" presStyleIdx="1" presStyleCnt="3" custScaleY="1142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C0E56C-FDFE-4B1F-9469-FA7B465480E6}" type="pres">
      <dgm:prSet presAssocID="{F4561985-9807-4277-8C39-BB5F1121369E}" presName="sp" presStyleCnt="0"/>
      <dgm:spPr/>
    </dgm:pt>
    <dgm:pt modelId="{6C234514-C034-4B31-9E10-AFE72E8737F5}" type="pres">
      <dgm:prSet presAssocID="{CC0C6CE0-9E72-483F-9B83-29CB2B582ACE}" presName="linNode" presStyleCnt="0"/>
      <dgm:spPr/>
    </dgm:pt>
    <dgm:pt modelId="{F21F9397-1947-4D05-A5B0-41598E635128}" type="pres">
      <dgm:prSet presAssocID="{CC0C6CE0-9E72-483F-9B83-29CB2B582ACE}" presName="parentText" presStyleLbl="node1" presStyleIdx="2" presStyleCnt="3" custScaleX="5813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FD5E758-11D5-448B-88D9-478C6B4F956E}" type="pres">
      <dgm:prSet presAssocID="{CC0C6CE0-9E72-483F-9B83-29CB2B582AC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4D2BEAB-4AEF-4F67-91FD-F8FEB99F4082}" type="presOf" srcId="{0286881F-51B2-48FA-BB8C-0493F83081FA}" destId="{8D67F8BC-AF33-4DA0-8BD0-BB0D7281979B}" srcOrd="0" destOrd="0" presId="urn:microsoft.com/office/officeart/2005/8/layout/vList5"/>
    <dgm:cxn modelId="{DCCD1A04-892B-43AE-B6E0-39D7E94E6781}" type="presOf" srcId="{6CA6A206-371A-469E-8B4D-9891F3DDC409}" destId="{6CF53254-1BDA-4F7D-9836-6641BF867E1D}" srcOrd="0" destOrd="0" presId="urn:microsoft.com/office/officeart/2005/8/layout/vList5"/>
    <dgm:cxn modelId="{94E1732A-0A3F-44C1-8AC6-FE37520321B6}" srcId="{6CA6A206-371A-469E-8B4D-9891F3DDC409}" destId="{5CCF67B8-5699-42AD-9699-D854D8691E99}" srcOrd="1" destOrd="0" parTransId="{89C75A60-6120-4FA3-8C71-5C85FED7E79D}" sibTransId="{F4561985-9807-4277-8C39-BB5F1121369E}"/>
    <dgm:cxn modelId="{2704F1B3-A222-49D9-A260-7F864137FB93}" srcId="{D8899B94-04CC-451D-8889-D4390BF4C0AA}" destId="{9997B726-F666-4478-BED8-112CE333D17F}" srcOrd="1" destOrd="0" parTransId="{78B991DB-8E60-42E3-BE53-5EFB2EE17E7B}" sibTransId="{DEDC8C5C-3495-445E-B4FB-73BA1D41E429}"/>
    <dgm:cxn modelId="{A8B8DD16-A0A8-476E-A03B-569B31F4077A}" type="presOf" srcId="{D8899B94-04CC-451D-8889-D4390BF4C0AA}" destId="{06632D08-3613-4DE1-BBEE-1F029D2AFA9B}" srcOrd="0" destOrd="0" presId="urn:microsoft.com/office/officeart/2005/8/layout/vList5"/>
    <dgm:cxn modelId="{AAD60585-A5DB-43B2-B79F-97528383EB12}" type="presOf" srcId="{9DD49B39-35EB-4F60-A388-BAD2ED8D9BA5}" destId="{1251BED8-BD9D-439F-8EBC-F976318FEF77}" srcOrd="0" destOrd="0" presId="urn:microsoft.com/office/officeart/2005/8/layout/vList5"/>
    <dgm:cxn modelId="{E3601977-7213-43D6-B84E-3F4FA7160E27}" srcId="{D8899B94-04CC-451D-8889-D4390BF4C0AA}" destId="{D6F2E63C-687D-4B3A-8135-19CF1AE2770B}" srcOrd="2" destOrd="0" parTransId="{9FFC9025-F11E-4265-91DA-046DF4FEC3E1}" sibTransId="{E2710452-0ED2-45CC-B592-0CEC6EF7D1AE}"/>
    <dgm:cxn modelId="{791B3173-DD8A-4F2C-A98D-CB3DD7F9A448}" srcId="{CC0C6CE0-9E72-483F-9B83-29CB2B582ACE}" destId="{38DCBE9C-F2CA-4218-9696-EC4B84FB5870}" srcOrd="0" destOrd="0" parTransId="{19B1D964-38BB-4249-B062-E906667662BA}" sibTransId="{9BF5B076-0E5D-4C82-B4D4-BE7A55D6C298}"/>
    <dgm:cxn modelId="{1E15BFA8-EF40-4D93-AF75-809CBC0A0A5B}" srcId="{6CA6A206-371A-469E-8B4D-9891F3DDC409}" destId="{CC0C6CE0-9E72-483F-9B83-29CB2B582ACE}" srcOrd="2" destOrd="0" parTransId="{70D2A6AF-0B38-43FE-9B99-9BCEB528A2AB}" sibTransId="{57B157D7-1D90-4067-BDAB-6A44CFDCA017}"/>
    <dgm:cxn modelId="{5FC26C34-42D8-4B09-9C41-62FB0FF83056}" type="presOf" srcId="{CC0C6CE0-9E72-483F-9B83-29CB2B582ACE}" destId="{F21F9397-1947-4D05-A5B0-41598E635128}" srcOrd="0" destOrd="0" presId="urn:microsoft.com/office/officeart/2005/8/layout/vList5"/>
    <dgm:cxn modelId="{065DB039-491E-48C2-B7BA-DDEF909E3584}" srcId="{D8899B94-04CC-451D-8889-D4390BF4C0AA}" destId="{9DD49B39-35EB-4F60-A388-BAD2ED8D9BA5}" srcOrd="0" destOrd="0" parTransId="{B842D728-9F6F-4F79-94A5-BFB01509589B}" sibTransId="{80C865B2-831F-4B93-AE7F-842504B32124}"/>
    <dgm:cxn modelId="{0B4056D4-089A-4F3D-9B5D-F034A5377935}" type="presOf" srcId="{38DCBE9C-F2CA-4218-9696-EC4B84FB5870}" destId="{0FD5E758-11D5-448B-88D9-478C6B4F956E}" srcOrd="0" destOrd="0" presId="urn:microsoft.com/office/officeart/2005/8/layout/vList5"/>
    <dgm:cxn modelId="{34CCCE30-4977-4278-8CD4-AF9867C55432}" type="presOf" srcId="{9997B726-F666-4478-BED8-112CE333D17F}" destId="{1251BED8-BD9D-439F-8EBC-F976318FEF77}" srcOrd="0" destOrd="1" presId="urn:microsoft.com/office/officeart/2005/8/layout/vList5"/>
    <dgm:cxn modelId="{424DB466-3E31-497A-98ED-E8E0A7A0523D}" srcId="{6CA6A206-371A-469E-8B4D-9891F3DDC409}" destId="{D8899B94-04CC-451D-8889-D4390BF4C0AA}" srcOrd="0" destOrd="0" parTransId="{EFDBF453-FBDB-42D9-B02F-6EBBC2632E4A}" sibTransId="{15FDAB72-77E4-49AF-B98A-28B5BCBA259F}"/>
    <dgm:cxn modelId="{D0B07297-4DA8-4C7B-9AC6-4C092D98BCEE}" type="presOf" srcId="{D6F2E63C-687D-4B3A-8135-19CF1AE2770B}" destId="{1251BED8-BD9D-439F-8EBC-F976318FEF77}" srcOrd="0" destOrd="2" presId="urn:microsoft.com/office/officeart/2005/8/layout/vList5"/>
    <dgm:cxn modelId="{608861C8-AD1A-41F3-9287-55291E7CECCB}" type="presOf" srcId="{5CCF67B8-5699-42AD-9699-D854D8691E99}" destId="{FD2AAF20-CFA9-4F49-A6EC-22D0BAD9C7C7}" srcOrd="0" destOrd="0" presId="urn:microsoft.com/office/officeart/2005/8/layout/vList5"/>
    <dgm:cxn modelId="{328466CB-3F5F-43EB-B7BB-EBA11180E3E9}" srcId="{5CCF67B8-5699-42AD-9699-D854D8691E99}" destId="{0286881F-51B2-48FA-BB8C-0493F83081FA}" srcOrd="0" destOrd="0" parTransId="{070D0033-3A67-462C-B480-824B0F180F4F}" sibTransId="{13D1F571-7E10-4D25-AC44-D9B6CBD88B85}"/>
    <dgm:cxn modelId="{333DD9A2-A460-4718-954C-EE31B3EFCF86}" type="presParOf" srcId="{6CF53254-1BDA-4F7D-9836-6641BF867E1D}" destId="{7909F667-E74E-47AD-8AE8-BEDD1FBDC063}" srcOrd="0" destOrd="0" presId="urn:microsoft.com/office/officeart/2005/8/layout/vList5"/>
    <dgm:cxn modelId="{B0554907-AFCA-4814-874E-679062DA4779}" type="presParOf" srcId="{7909F667-E74E-47AD-8AE8-BEDD1FBDC063}" destId="{06632D08-3613-4DE1-BBEE-1F029D2AFA9B}" srcOrd="0" destOrd="0" presId="urn:microsoft.com/office/officeart/2005/8/layout/vList5"/>
    <dgm:cxn modelId="{FAB6C4CA-2348-47FA-BB4A-B092A2862881}" type="presParOf" srcId="{7909F667-E74E-47AD-8AE8-BEDD1FBDC063}" destId="{1251BED8-BD9D-439F-8EBC-F976318FEF77}" srcOrd="1" destOrd="0" presId="urn:microsoft.com/office/officeart/2005/8/layout/vList5"/>
    <dgm:cxn modelId="{00DD4C05-F835-49E2-AB50-FB526BC8C437}" type="presParOf" srcId="{6CF53254-1BDA-4F7D-9836-6641BF867E1D}" destId="{7FE8BD21-DB09-4BC3-A7B1-859E624FB613}" srcOrd="1" destOrd="0" presId="urn:microsoft.com/office/officeart/2005/8/layout/vList5"/>
    <dgm:cxn modelId="{46F82C93-7A5E-43D8-8C5F-C91D0B6D5E19}" type="presParOf" srcId="{6CF53254-1BDA-4F7D-9836-6641BF867E1D}" destId="{DA485FC9-BF4F-4D20-8AD2-2150D9FD5F6F}" srcOrd="2" destOrd="0" presId="urn:microsoft.com/office/officeart/2005/8/layout/vList5"/>
    <dgm:cxn modelId="{7490A188-46D1-430C-8192-AD44D1FC17AA}" type="presParOf" srcId="{DA485FC9-BF4F-4D20-8AD2-2150D9FD5F6F}" destId="{FD2AAF20-CFA9-4F49-A6EC-22D0BAD9C7C7}" srcOrd="0" destOrd="0" presId="urn:microsoft.com/office/officeart/2005/8/layout/vList5"/>
    <dgm:cxn modelId="{B9B5885F-B66F-4298-99B7-75BF8ECD4705}" type="presParOf" srcId="{DA485FC9-BF4F-4D20-8AD2-2150D9FD5F6F}" destId="{8D67F8BC-AF33-4DA0-8BD0-BB0D7281979B}" srcOrd="1" destOrd="0" presId="urn:microsoft.com/office/officeart/2005/8/layout/vList5"/>
    <dgm:cxn modelId="{E25F78F4-26BC-41D7-8A5D-E8419A0B4F67}" type="presParOf" srcId="{6CF53254-1BDA-4F7D-9836-6641BF867E1D}" destId="{F0C0E56C-FDFE-4B1F-9469-FA7B465480E6}" srcOrd="3" destOrd="0" presId="urn:microsoft.com/office/officeart/2005/8/layout/vList5"/>
    <dgm:cxn modelId="{DDEDB3D2-971A-4F65-A858-4C3054EC10BA}" type="presParOf" srcId="{6CF53254-1BDA-4F7D-9836-6641BF867E1D}" destId="{6C234514-C034-4B31-9E10-AFE72E8737F5}" srcOrd="4" destOrd="0" presId="urn:microsoft.com/office/officeart/2005/8/layout/vList5"/>
    <dgm:cxn modelId="{CAF9C7E6-4CE1-4F23-88FF-953E6C4A093A}" type="presParOf" srcId="{6C234514-C034-4B31-9E10-AFE72E8737F5}" destId="{F21F9397-1947-4D05-A5B0-41598E635128}" srcOrd="0" destOrd="0" presId="urn:microsoft.com/office/officeart/2005/8/layout/vList5"/>
    <dgm:cxn modelId="{6FC001C1-6DBC-462B-AAF2-7E6199576090}" type="presParOf" srcId="{6C234514-C034-4B31-9E10-AFE72E8737F5}" destId="{0FD5E758-11D5-448B-88D9-478C6B4F95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3DF7E-D5AF-4F2F-ABA4-6FAEC8BB981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F97B131-0BA6-4A02-AF0F-663A109C7C3F}">
      <dgm:prSet phldrT="[Texto]"/>
      <dgm:spPr/>
      <dgm:t>
        <a:bodyPr/>
        <a:lstStyle/>
        <a:p>
          <a:r>
            <a:rPr lang="es-CL" dirty="0" smtClean="0"/>
            <a:t>LIDER</a:t>
          </a:r>
          <a:endParaRPr lang="es-CL" dirty="0"/>
        </a:p>
      </dgm:t>
    </dgm:pt>
    <dgm:pt modelId="{08BD4371-27B5-412D-A64B-87834507F665}" type="parTrans" cxnId="{F39F78EB-EB39-4D68-8E9A-98FB9A42526A}">
      <dgm:prSet/>
      <dgm:spPr/>
      <dgm:t>
        <a:bodyPr/>
        <a:lstStyle/>
        <a:p>
          <a:endParaRPr lang="es-CL"/>
        </a:p>
      </dgm:t>
    </dgm:pt>
    <dgm:pt modelId="{20AE1B96-8E17-4F84-AD6C-0863A3ACFFB6}" type="sibTrans" cxnId="{F39F78EB-EB39-4D68-8E9A-98FB9A42526A}">
      <dgm:prSet/>
      <dgm:spPr/>
      <dgm:t>
        <a:bodyPr/>
        <a:lstStyle/>
        <a:p>
          <a:endParaRPr lang="es-CL"/>
        </a:p>
      </dgm:t>
    </dgm:pt>
    <dgm:pt modelId="{E1600DBD-E1BF-4127-A180-B01A3DBF31BA}">
      <dgm:prSet phldrT="[Texto]" custT="1"/>
      <dgm:spPr/>
      <dgm:t>
        <a:bodyPr/>
        <a:lstStyle/>
        <a:p>
          <a:r>
            <a:rPr lang="es-CL" sz="400" dirty="0" smtClean="0"/>
            <a:t>COORDI</a:t>
          </a:r>
          <a:r>
            <a:rPr lang="es-CL" sz="500" dirty="0" smtClean="0"/>
            <a:t>NADOR</a:t>
          </a:r>
          <a:endParaRPr lang="es-CL" sz="500" dirty="0"/>
        </a:p>
      </dgm:t>
    </dgm:pt>
    <dgm:pt modelId="{75BB3EC2-E931-44BF-AED2-59F34E6F3BC3}" type="parTrans" cxnId="{F3DD86E5-0F53-41A6-BB02-6946F06C6B59}">
      <dgm:prSet/>
      <dgm:spPr/>
      <dgm:t>
        <a:bodyPr/>
        <a:lstStyle/>
        <a:p>
          <a:endParaRPr lang="es-CL"/>
        </a:p>
      </dgm:t>
    </dgm:pt>
    <dgm:pt modelId="{871A973B-5D83-485B-92D6-426DF28532E2}" type="sibTrans" cxnId="{F3DD86E5-0F53-41A6-BB02-6946F06C6B59}">
      <dgm:prSet/>
      <dgm:spPr/>
      <dgm:t>
        <a:bodyPr/>
        <a:lstStyle/>
        <a:p>
          <a:endParaRPr lang="es-CL"/>
        </a:p>
      </dgm:t>
    </dgm:pt>
    <dgm:pt modelId="{606278DC-5957-4138-ABDE-B60616304784}">
      <dgm:prSet phldrT="[Texto]" custT="1"/>
      <dgm:spPr/>
      <dgm:t>
        <a:bodyPr/>
        <a:lstStyle/>
        <a:p>
          <a:r>
            <a:rPr lang="es-CL" sz="400" dirty="0" smtClean="0"/>
            <a:t>PARTICIPACIÓN</a:t>
          </a:r>
          <a:endParaRPr lang="es-CL" sz="400" dirty="0"/>
        </a:p>
      </dgm:t>
    </dgm:pt>
    <dgm:pt modelId="{6F4C4BB2-4FA4-4A79-9D61-96A025FA82DF}" type="parTrans" cxnId="{D1A79BBB-5100-4286-9EED-B6D9B6DD23E3}">
      <dgm:prSet/>
      <dgm:spPr/>
      <dgm:t>
        <a:bodyPr/>
        <a:lstStyle/>
        <a:p>
          <a:endParaRPr lang="es-CL"/>
        </a:p>
      </dgm:t>
    </dgm:pt>
    <dgm:pt modelId="{CDBDED49-818B-4FCE-8ABA-6CAD699547A2}" type="sibTrans" cxnId="{D1A79BBB-5100-4286-9EED-B6D9B6DD23E3}">
      <dgm:prSet/>
      <dgm:spPr/>
      <dgm:t>
        <a:bodyPr/>
        <a:lstStyle/>
        <a:p>
          <a:endParaRPr lang="es-CL"/>
        </a:p>
      </dgm:t>
    </dgm:pt>
    <dgm:pt modelId="{F157757F-B0F6-4749-B7CE-96770A56179A}" type="pres">
      <dgm:prSet presAssocID="{AC43DF7E-D5AF-4F2F-ABA4-6FAEC8BB981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AE07BDF5-7D84-49D5-8DB6-1D0E0D582666}" type="pres">
      <dgm:prSet presAssocID="{8F97B131-0BA6-4A02-AF0F-663A109C7C3F}" presName="Accent1" presStyleCnt="0"/>
      <dgm:spPr/>
    </dgm:pt>
    <dgm:pt modelId="{8A6838A0-65FB-4A69-95AF-58F513623CE9}" type="pres">
      <dgm:prSet presAssocID="{8F97B131-0BA6-4A02-AF0F-663A109C7C3F}" presName="Accent" presStyleLbl="node1" presStyleIdx="0" presStyleCnt="3"/>
      <dgm:spPr/>
    </dgm:pt>
    <dgm:pt modelId="{5F3E8883-420E-4D73-AA03-3A8FB7F7C82E}" type="pres">
      <dgm:prSet presAssocID="{8F97B131-0BA6-4A02-AF0F-663A109C7C3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9C9B5D-0ED0-4959-8EE8-16EB8DC4EE8B}" type="pres">
      <dgm:prSet presAssocID="{E1600DBD-E1BF-4127-A180-B01A3DBF31BA}" presName="Accent2" presStyleCnt="0"/>
      <dgm:spPr/>
    </dgm:pt>
    <dgm:pt modelId="{EC848211-529B-4691-A617-C04B7A257E9A}" type="pres">
      <dgm:prSet presAssocID="{E1600DBD-E1BF-4127-A180-B01A3DBF31BA}" presName="Accent" presStyleLbl="node1" presStyleIdx="1" presStyleCnt="3"/>
      <dgm:spPr/>
    </dgm:pt>
    <dgm:pt modelId="{AE0091EA-82BA-4D54-A44A-5C5A7DD48EA7}" type="pres">
      <dgm:prSet presAssocID="{E1600DBD-E1BF-4127-A180-B01A3DBF31B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138C38-3689-4EE0-B581-65F2B2D2881C}" type="pres">
      <dgm:prSet presAssocID="{606278DC-5957-4138-ABDE-B60616304784}" presName="Accent3" presStyleCnt="0"/>
      <dgm:spPr/>
    </dgm:pt>
    <dgm:pt modelId="{F5141717-C1F8-462F-9739-6A7FC953189C}" type="pres">
      <dgm:prSet presAssocID="{606278DC-5957-4138-ABDE-B60616304784}" presName="Accent" presStyleLbl="node1" presStyleIdx="2" presStyleCnt="3" custLinFactNeighborY="-1962"/>
      <dgm:spPr/>
    </dgm:pt>
    <dgm:pt modelId="{7AD9403F-3DBD-4A47-922B-CE497D97CCCF}" type="pres">
      <dgm:prSet presAssocID="{606278DC-5957-4138-ABDE-B6061630478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39F78EB-EB39-4D68-8E9A-98FB9A42526A}" srcId="{AC43DF7E-D5AF-4F2F-ABA4-6FAEC8BB9810}" destId="{8F97B131-0BA6-4A02-AF0F-663A109C7C3F}" srcOrd="0" destOrd="0" parTransId="{08BD4371-27B5-412D-A64B-87834507F665}" sibTransId="{20AE1B96-8E17-4F84-AD6C-0863A3ACFFB6}"/>
    <dgm:cxn modelId="{7CC5EEFF-1296-4AF4-B9BA-7E32A3560E9C}" type="presOf" srcId="{8F97B131-0BA6-4A02-AF0F-663A109C7C3F}" destId="{5F3E8883-420E-4D73-AA03-3A8FB7F7C82E}" srcOrd="0" destOrd="0" presId="urn:microsoft.com/office/officeart/2009/layout/CircleArrowProcess"/>
    <dgm:cxn modelId="{BA308396-497E-4264-A538-260CD960E68D}" type="presOf" srcId="{E1600DBD-E1BF-4127-A180-B01A3DBF31BA}" destId="{AE0091EA-82BA-4D54-A44A-5C5A7DD48EA7}" srcOrd="0" destOrd="0" presId="urn:microsoft.com/office/officeart/2009/layout/CircleArrowProcess"/>
    <dgm:cxn modelId="{633DCB89-843C-4F5B-817D-AD2381707B02}" type="presOf" srcId="{606278DC-5957-4138-ABDE-B60616304784}" destId="{7AD9403F-3DBD-4A47-922B-CE497D97CCCF}" srcOrd="0" destOrd="0" presId="urn:microsoft.com/office/officeart/2009/layout/CircleArrowProcess"/>
    <dgm:cxn modelId="{16495C0B-64DD-4DD2-9309-6A8BF4857029}" type="presOf" srcId="{AC43DF7E-D5AF-4F2F-ABA4-6FAEC8BB9810}" destId="{F157757F-B0F6-4749-B7CE-96770A56179A}" srcOrd="0" destOrd="0" presId="urn:microsoft.com/office/officeart/2009/layout/CircleArrowProcess"/>
    <dgm:cxn modelId="{D1A79BBB-5100-4286-9EED-B6D9B6DD23E3}" srcId="{AC43DF7E-D5AF-4F2F-ABA4-6FAEC8BB9810}" destId="{606278DC-5957-4138-ABDE-B60616304784}" srcOrd="2" destOrd="0" parTransId="{6F4C4BB2-4FA4-4A79-9D61-96A025FA82DF}" sibTransId="{CDBDED49-818B-4FCE-8ABA-6CAD699547A2}"/>
    <dgm:cxn modelId="{F3DD86E5-0F53-41A6-BB02-6946F06C6B59}" srcId="{AC43DF7E-D5AF-4F2F-ABA4-6FAEC8BB9810}" destId="{E1600DBD-E1BF-4127-A180-B01A3DBF31BA}" srcOrd="1" destOrd="0" parTransId="{75BB3EC2-E931-44BF-AED2-59F34E6F3BC3}" sibTransId="{871A973B-5D83-485B-92D6-426DF28532E2}"/>
    <dgm:cxn modelId="{5A3A40E1-8887-4408-BECB-CCED652B3A85}" type="presParOf" srcId="{F157757F-B0F6-4749-B7CE-96770A56179A}" destId="{AE07BDF5-7D84-49D5-8DB6-1D0E0D582666}" srcOrd="0" destOrd="0" presId="urn:microsoft.com/office/officeart/2009/layout/CircleArrowProcess"/>
    <dgm:cxn modelId="{9FAC5548-F83B-4D16-941F-27C68752F213}" type="presParOf" srcId="{AE07BDF5-7D84-49D5-8DB6-1D0E0D582666}" destId="{8A6838A0-65FB-4A69-95AF-58F513623CE9}" srcOrd="0" destOrd="0" presId="urn:microsoft.com/office/officeart/2009/layout/CircleArrowProcess"/>
    <dgm:cxn modelId="{C9AB9814-87C3-4B8A-8EB5-BE82DC3CA9C7}" type="presParOf" srcId="{F157757F-B0F6-4749-B7CE-96770A56179A}" destId="{5F3E8883-420E-4D73-AA03-3A8FB7F7C82E}" srcOrd="1" destOrd="0" presId="urn:microsoft.com/office/officeart/2009/layout/CircleArrowProcess"/>
    <dgm:cxn modelId="{5F0B84D3-F3D1-44F4-B3A0-3A9851CAAF51}" type="presParOf" srcId="{F157757F-B0F6-4749-B7CE-96770A56179A}" destId="{849C9B5D-0ED0-4959-8EE8-16EB8DC4EE8B}" srcOrd="2" destOrd="0" presId="urn:microsoft.com/office/officeart/2009/layout/CircleArrowProcess"/>
    <dgm:cxn modelId="{07C8D74D-3B37-4ED8-9E6A-3FD74B0CB4F3}" type="presParOf" srcId="{849C9B5D-0ED0-4959-8EE8-16EB8DC4EE8B}" destId="{EC848211-529B-4691-A617-C04B7A257E9A}" srcOrd="0" destOrd="0" presId="urn:microsoft.com/office/officeart/2009/layout/CircleArrowProcess"/>
    <dgm:cxn modelId="{9004A9A4-E3E0-4AC1-B421-1187C0C1C4E2}" type="presParOf" srcId="{F157757F-B0F6-4749-B7CE-96770A56179A}" destId="{AE0091EA-82BA-4D54-A44A-5C5A7DD48EA7}" srcOrd="3" destOrd="0" presId="urn:microsoft.com/office/officeart/2009/layout/CircleArrowProcess"/>
    <dgm:cxn modelId="{85391180-9CB2-43A9-B91B-01432E7EE70F}" type="presParOf" srcId="{F157757F-B0F6-4749-B7CE-96770A56179A}" destId="{4E138C38-3689-4EE0-B581-65F2B2D2881C}" srcOrd="4" destOrd="0" presId="urn:microsoft.com/office/officeart/2009/layout/CircleArrowProcess"/>
    <dgm:cxn modelId="{1AD85D26-BF70-4F54-8F21-9314D04F1BD7}" type="presParOf" srcId="{4E138C38-3689-4EE0-B581-65F2B2D2881C}" destId="{F5141717-C1F8-462F-9739-6A7FC953189C}" srcOrd="0" destOrd="0" presId="urn:microsoft.com/office/officeart/2009/layout/CircleArrowProcess"/>
    <dgm:cxn modelId="{F9A0BE55-D005-402D-A54D-4BD3080F43A7}" type="presParOf" srcId="{F157757F-B0F6-4749-B7CE-96770A56179A}" destId="{7AD9403F-3DBD-4A47-922B-CE497D97CCC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892E74-BDAB-4314-A802-2EBE984EE0F9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02C229DF-3031-4AAF-9488-877BC6F15149}">
      <dgm:prSet/>
      <dgm:spPr/>
      <dgm:t>
        <a:bodyPr/>
        <a:lstStyle/>
        <a:p>
          <a:pPr rtl="0"/>
          <a:r>
            <a:rPr lang="es-CL" dirty="0" smtClean="0"/>
            <a:t>Resultados de Encuesta</a:t>
          </a:r>
          <a:endParaRPr lang="es-CL" dirty="0"/>
        </a:p>
      </dgm:t>
    </dgm:pt>
    <dgm:pt modelId="{703DAEB7-7CB9-4FB9-A969-4EE84B5BBC91}" type="parTrans" cxnId="{4E897725-1D1A-418D-801C-5469D5CDBE2A}">
      <dgm:prSet/>
      <dgm:spPr/>
      <dgm:t>
        <a:bodyPr/>
        <a:lstStyle/>
        <a:p>
          <a:endParaRPr lang="es-CL"/>
        </a:p>
      </dgm:t>
    </dgm:pt>
    <dgm:pt modelId="{421FFF5D-FB0D-4B70-B136-6FBF6A5467BA}" type="sibTrans" cxnId="{4E897725-1D1A-418D-801C-5469D5CDBE2A}">
      <dgm:prSet/>
      <dgm:spPr/>
      <dgm:t>
        <a:bodyPr/>
        <a:lstStyle/>
        <a:p>
          <a:endParaRPr lang="es-CL"/>
        </a:p>
      </dgm:t>
    </dgm:pt>
    <dgm:pt modelId="{85DE20B1-C24A-484E-92F1-59D5CA411E36}">
      <dgm:prSet/>
      <dgm:spPr/>
      <dgm:t>
        <a:bodyPr/>
        <a:lstStyle/>
        <a:p>
          <a:pPr rtl="0"/>
          <a:r>
            <a:rPr lang="es-CL" dirty="0" smtClean="0"/>
            <a:t>Entrevistas/Grupos de Discusión</a:t>
          </a:r>
          <a:endParaRPr lang="es-CL" dirty="0"/>
        </a:p>
      </dgm:t>
    </dgm:pt>
    <dgm:pt modelId="{A177C688-6870-49EB-88CA-63D2D687C254}" type="parTrans" cxnId="{E5B3E8A8-5A5D-4120-97E1-20641052F7FE}">
      <dgm:prSet/>
      <dgm:spPr/>
      <dgm:t>
        <a:bodyPr/>
        <a:lstStyle/>
        <a:p>
          <a:endParaRPr lang="es-CL"/>
        </a:p>
      </dgm:t>
    </dgm:pt>
    <dgm:pt modelId="{25399CEA-9490-41E3-9780-3F37E9A30ABF}" type="sibTrans" cxnId="{E5B3E8A8-5A5D-4120-97E1-20641052F7FE}">
      <dgm:prSet/>
      <dgm:spPr/>
      <dgm:t>
        <a:bodyPr/>
        <a:lstStyle/>
        <a:p>
          <a:endParaRPr lang="es-CL"/>
        </a:p>
      </dgm:t>
    </dgm:pt>
    <dgm:pt modelId="{BB811DD6-FA5E-470B-8795-1AB4E98BF01F}">
      <dgm:prSet/>
      <dgm:spPr/>
      <dgm:t>
        <a:bodyPr/>
        <a:lstStyle/>
        <a:p>
          <a:pPr rtl="0"/>
          <a:r>
            <a:rPr lang="es-CL" dirty="0" smtClean="0"/>
            <a:t>Legislación</a:t>
          </a:r>
          <a:endParaRPr lang="es-CL" dirty="0"/>
        </a:p>
      </dgm:t>
    </dgm:pt>
    <dgm:pt modelId="{E9471813-77EF-4564-9522-C61F63FB6694}" type="parTrans" cxnId="{B87AF0CD-1124-4A03-AD3A-00325C6CFCAF}">
      <dgm:prSet/>
      <dgm:spPr/>
      <dgm:t>
        <a:bodyPr/>
        <a:lstStyle/>
        <a:p>
          <a:endParaRPr lang="es-CL"/>
        </a:p>
      </dgm:t>
    </dgm:pt>
    <dgm:pt modelId="{8F90C21B-C651-4C66-9829-C2ECD6C41FB5}" type="sibTrans" cxnId="{B87AF0CD-1124-4A03-AD3A-00325C6CFCAF}">
      <dgm:prSet/>
      <dgm:spPr/>
      <dgm:t>
        <a:bodyPr/>
        <a:lstStyle/>
        <a:p>
          <a:endParaRPr lang="es-CL"/>
        </a:p>
      </dgm:t>
    </dgm:pt>
    <dgm:pt modelId="{9E6B0C6C-DACC-49E1-AAAF-7B77FC96425D}">
      <dgm:prSet/>
      <dgm:spPr/>
      <dgm:t>
        <a:bodyPr/>
        <a:lstStyle/>
        <a:p>
          <a:pPr rtl="0"/>
          <a:r>
            <a:rPr lang="es-CL" dirty="0" smtClean="0"/>
            <a:t>Describir los resultados más importantes  respecto a los valores, ambiente laboral, ética y  probidad que se presentan en la institución.</a:t>
          </a:r>
          <a:endParaRPr lang="es-CL" dirty="0"/>
        </a:p>
      </dgm:t>
    </dgm:pt>
    <dgm:pt modelId="{E27E2F43-CAE2-411B-8602-C28BCA3A6163}" type="parTrans" cxnId="{7E63E50A-EC0E-4BFD-9FCA-9579D53DD103}">
      <dgm:prSet/>
      <dgm:spPr/>
      <dgm:t>
        <a:bodyPr/>
        <a:lstStyle/>
        <a:p>
          <a:endParaRPr lang="es-CL"/>
        </a:p>
      </dgm:t>
    </dgm:pt>
    <dgm:pt modelId="{3E11C8EA-1106-4C0C-8B9B-F411F56049D3}" type="sibTrans" cxnId="{7E63E50A-EC0E-4BFD-9FCA-9579D53DD103}">
      <dgm:prSet/>
      <dgm:spPr/>
      <dgm:t>
        <a:bodyPr/>
        <a:lstStyle/>
        <a:p>
          <a:endParaRPr lang="es-CL"/>
        </a:p>
      </dgm:t>
    </dgm:pt>
    <dgm:pt modelId="{5E87CB95-3EA8-443A-9784-80823DEF5B59}" type="pres">
      <dgm:prSet presAssocID="{25892E74-BDAB-4314-A802-2EBE984EE0F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69EDAA66-0F28-49B0-A84A-86A12C50702D}" type="pres">
      <dgm:prSet presAssocID="{02C229DF-3031-4AAF-9488-877BC6F15149}" presName="compNode" presStyleCnt="0"/>
      <dgm:spPr/>
    </dgm:pt>
    <dgm:pt modelId="{DA424BDF-CB63-49A0-8D3E-EAABA6822E6F}" type="pres">
      <dgm:prSet presAssocID="{02C229DF-3031-4AAF-9488-877BC6F15149}" presName="dummyConnPt" presStyleCnt="0"/>
      <dgm:spPr/>
    </dgm:pt>
    <dgm:pt modelId="{D3287FF4-301F-41C6-8531-D52F7F13C872}" type="pres">
      <dgm:prSet presAssocID="{02C229DF-3031-4AAF-9488-877BC6F151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079653-1395-4D04-8B5A-B99A3A61BCC3}" type="pres">
      <dgm:prSet presAssocID="{421FFF5D-FB0D-4B70-B136-6FBF6A5467BA}" presName="sibTrans" presStyleLbl="bgSibTrans2D1" presStyleIdx="0" presStyleCnt="3"/>
      <dgm:spPr/>
      <dgm:t>
        <a:bodyPr/>
        <a:lstStyle/>
        <a:p>
          <a:endParaRPr lang="es-CL"/>
        </a:p>
      </dgm:t>
    </dgm:pt>
    <dgm:pt modelId="{B42575F4-A9E6-4933-B876-1022A24DFD22}" type="pres">
      <dgm:prSet presAssocID="{85DE20B1-C24A-484E-92F1-59D5CA411E36}" presName="compNode" presStyleCnt="0"/>
      <dgm:spPr/>
    </dgm:pt>
    <dgm:pt modelId="{866AF4B6-0DCC-49A6-867C-0252E6717F26}" type="pres">
      <dgm:prSet presAssocID="{85DE20B1-C24A-484E-92F1-59D5CA411E36}" presName="dummyConnPt" presStyleCnt="0"/>
      <dgm:spPr/>
    </dgm:pt>
    <dgm:pt modelId="{8C1D03EE-88B7-437A-B216-55884E2DB143}" type="pres">
      <dgm:prSet presAssocID="{85DE20B1-C24A-484E-92F1-59D5CA411E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32C597A-8DEA-42E1-BE25-1EDDA651F840}" type="pres">
      <dgm:prSet presAssocID="{25399CEA-9490-41E3-9780-3F37E9A30ABF}" presName="sibTrans" presStyleLbl="bgSibTrans2D1" presStyleIdx="1" presStyleCnt="3"/>
      <dgm:spPr/>
      <dgm:t>
        <a:bodyPr/>
        <a:lstStyle/>
        <a:p>
          <a:endParaRPr lang="es-CL"/>
        </a:p>
      </dgm:t>
    </dgm:pt>
    <dgm:pt modelId="{5C280C9A-9BEF-47F2-9BF6-C733DDBA3165}" type="pres">
      <dgm:prSet presAssocID="{BB811DD6-FA5E-470B-8795-1AB4E98BF01F}" presName="compNode" presStyleCnt="0"/>
      <dgm:spPr/>
    </dgm:pt>
    <dgm:pt modelId="{0E76ADFF-6DE9-4038-993A-02602AA8B88E}" type="pres">
      <dgm:prSet presAssocID="{BB811DD6-FA5E-470B-8795-1AB4E98BF01F}" presName="dummyConnPt" presStyleCnt="0"/>
      <dgm:spPr/>
    </dgm:pt>
    <dgm:pt modelId="{0071057A-7E98-4B63-9CD5-096B7BDCAF80}" type="pres">
      <dgm:prSet presAssocID="{BB811DD6-FA5E-470B-8795-1AB4E98BF0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0FDAA6-A1F3-41DC-BB4F-1BD5C669E4D0}" type="pres">
      <dgm:prSet presAssocID="{8F90C21B-C651-4C66-9829-C2ECD6C41FB5}" presName="sibTrans" presStyleLbl="bgSibTrans2D1" presStyleIdx="2" presStyleCnt="3"/>
      <dgm:spPr/>
      <dgm:t>
        <a:bodyPr/>
        <a:lstStyle/>
        <a:p>
          <a:endParaRPr lang="es-CL"/>
        </a:p>
      </dgm:t>
    </dgm:pt>
    <dgm:pt modelId="{0D084B6C-436F-4716-A5DA-5FEC667842A6}" type="pres">
      <dgm:prSet presAssocID="{9E6B0C6C-DACC-49E1-AAAF-7B77FC96425D}" presName="compNode" presStyleCnt="0"/>
      <dgm:spPr/>
    </dgm:pt>
    <dgm:pt modelId="{E8CCF583-A3A7-48DB-AEF5-80696FD3C7A4}" type="pres">
      <dgm:prSet presAssocID="{9E6B0C6C-DACC-49E1-AAAF-7B77FC96425D}" presName="dummyConnPt" presStyleCnt="0"/>
      <dgm:spPr/>
    </dgm:pt>
    <dgm:pt modelId="{9BA2BEBF-FB1E-4A40-A60F-18331A96475A}" type="pres">
      <dgm:prSet presAssocID="{9E6B0C6C-DACC-49E1-AAAF-7B77FC96425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38E85E8-4B66-4CC7-9574-D8E2AA9B1BCD}" type="presOf" srcId="{85DE20B1-C24A-484E-92F1-59D5CA411E36}" destId="{8C1D03EE-88B7-437A-B216-55884E2DB143}" srcOrd="0" destOrd="0" presId="urn:microsoft.com/office/officeart/2005/8/layout/bProcess4"/>
    <dgm:cxn modelId="{E5B3E8A8-5A5D-4120-97E1-20641052F7FE}" srcId="{25892E74-BDAB-4314-A802-2EBE984EE0F9}" destId="{85DE20B1-C24A-484E-92F1-59D5CA411E36}" srcOrd="1" destOrd="0" parTransId="{A177C688-6870-49EB-88CA-63D2D687C254}" sibTransId="{25399CEA-9490-41E3-9780-3F37E9A30ABF}"/>
    <dgm:cxn modelId="{7E63E50A-EC0E-4BFD-9FCA-9579D53DD103}" srcId="{25892E74-BDAB-4314-A802-2EBE984EE0F9}" destId="{9E6B0C6C-DACC-49E1-AAAF-7B77FC96425D}" srcOrd="3" destOrd="0" parTransId="{E27E2F43-CAE2-411B-8602-C28BCA3A6163}" sibTransId="{3E11C8EA-1106-4C0C-8B9B-F411F56049D3}"/>
    <dgm:cxn modelId="{BAA94798-1536-4A3E-8246-B166BDECBA64}" type="presOf" srcId="{9E6B0C6C-DACC-49E1-AAAF-7B77FC96425D}" destId="{9BA2BEBF-FB1E-4A40-A60F-18331A96475A}" srcOrd="0" destOrd="0" presId="urn:microsoft.com/office/officeart/2005/8/layout/bProcess4"/>
    <dgm:cxn modelId="{098F14C8-876B-4323-9F2E-F21B4CFB7A27}" type="presOf" srcId="{8F90C21B-C651-4C66-9829-C2ECD6C41FB5}" destId="{B50FDAA6-A1F3-41DC-BB4F-1BD5C669E4D0}" srcOrd="0" destOrd="0" presId="urn:microsoft.com/office/officeart/2005/8/layout/bProcess4"/>
    <dgm:cxn modelId="{5F1D1DFD-FD8F-4DA8-8A67-48B88133BA65}" type="presOf" srcId="{02C229DF-3031-4AAF-9488-877BC6F15149}" destId="{D3287FF4-301F-41C6-8531-D52F7F13C872}" srcOrd="0" destOrd="0" presId="urn:microsoft.com/office/officeart/2005/8/layout/bProcess4"/>
    <dgm:cxn modelId="{4E897725-1D1A-418D-801C-5469D5CDBE2A}" srcId="{25892E74-BDAB-4314-A802-2EBE984EE0F9}" destId="{02C229DF-3031-4AAF-9488-877BC6F15149}" srcOrd="0" destOrd="0" parTransId="{703DAEB7-7CB9-4FB9-A969-4EE84B5BBC91}" sibTransId="{421FFF5D-FB0D-4B70-B136-6FBF6A5467BA}"/>
    <dgm:cxn modelId="{E44B74BD-C692-4AB6-A148-F605D0414EA4}" type="presOf" srcId="{421FFF5D-FB0D-4B70-B136-6FBF6A5467BA}" destId="{62079653-1395-4D04-8B5A-B99A3A61BCC3}" srcOrd="0" destOrd="0" presId="urn:microsoft.com/office/officeart/2005/8/layout/bProcess4"/>
    <dgm:cxn modelId="{5EAF7B97-99F8-482F-A850-991DE4E88B3F}" type="presOf" srcId="{25892E74-BDAB-4314-A802-2EBE984EE0F9}" destId="{5E87CB95-3EA8-443A-9784-80823DEF5B59}" srcOrd="0" destOrd="0" presId="urn:microsoft.com/office/officeart/2005/8/layout/bProcess4"/>
    <dgm:cxn modelId="{A803F250-EDFF-450A-A77F-DAB3955B6C56}" type="presOf" srcId="{BB811DD6-FA5E-470B-8795-1AB4E98BF01F}" destId="{0071057A-7E98-4B63-9CD5-096B7BDCAF80}" srcOrd="0" destOrd="0" presId="urn:microsoft.com/office/officeart/2005/8/layout/bProcess4"/>
    <dgm:cxn modelId="{B87AF0CD-1124-4A03-AD3A-00325C6CFCAF}" srcId="{25892E74-BDAB-4314-A802-2EBE984EE0F9}" destId="{BB811DD6-FA5E-470B-8795-1AB4E98BF01F}" srcOrd="2" destOrd="0" parTransId="{E9471813-77EF-4564-9522-C61F63FB6694}" sibTransId="{8F90C21B-C651-4C66-9829-C2ECD6C41FB5}"/>
    <dgm:cxn modelId="{F239BC93-5DFC-46DD-AD85-2AD305ECCE3F}" type="presOf" srcId="{25399CEA-9490-41E3-9780-3F37E9A30ABF}" destId="{532C597A-8DEA-42E1-BE25-1EDDA651F840}" srcOrd="0" destOrd="0" presId="urn:microsoft.com/office/officeart/2005/8/layout/bProcess4"/>
    <dgm:cxn modelId="{FCEDE4A0-8713-4AC6-8A8C-121AE90A7B40}" type="presParOf" srcId="{5E87CB95-3EA8-443A-9784-80823DEF5B59}" destId="{69EDAA66-0F28-49B0-A84A-86A12C50702D}" srcOrd="0" destOrd="0" presId="urn:microsoft.com/office/officeart/2005/8/layout/bProcess4"/>
    <dgm:cxn modelId="{2064E814-370B-4B41-B2DB-502494D87C50}" type="presParOf" srcId="{69EDAA66-0F28-49B0-A84A-86A12C50702D}" destId="{DA424BDF-CB63-49A0-8D3E-EAABA6822E6F}" srcOrd="0" destOrd="0" presId="urn:microsoft.com/office/officeart/2005/8/layout/bProcess4"/>
    <dgm:cxn modelId="{693C5854-B1A3-4FF6-ACCA-3832EB7C5C52}" type="presParOf" srcId="{69EDAA66-0F28-49B0-A84A-86A12C50702D}" destId="{D3287FF4-301F-41C6-8531-D52F7F13C872}" srcOrd="1" destOrd="0" presId="urn:microsoft.com/office/officeart/2005/8/layout/bProcess4"/>
    <dgm:cxn modelId="{F79A1B3F-4883-4DF8-9344-308C53ED7B96}" type="presParOf" srcId="{5E87CB95-3EA8-443A-9784-80823DEF5B59}" destId="{62079653-1395-4D04-8B5A-B99A3A61BCC3}" srcOrd="1" destOrd="0" presId="urn:microsoft.com/office/officeart/2005/8/layout/bProcess4"/>
    <dgm:cxn modelId="{08C28958-70DF-4692-A1E4-0829F170CF82}" type="presParOf" srcId="{5E87CB95-3EA8-443A-9784-80823DEF5B59}" destId="{B42575F4-A9E6-4933-B876-1022A24DFD22}" srcOrd="2" destOrd="0" presId="urn:microsoft.com/office/officeart/2005/8/layout/bProcess4"/>
    <dgm:cxn modelId="{575EAACF-7517-4F86-AAF4-F58662312AED}" type="presParOf" srcId="{B42575F4-A9E6-4933-B876-1022A24DFD22}" destId="{866AF4B6-0DCC-49A6-867C-0252E6717F26}" srcOrd="0" destOrd="0" presId="urn:microsoft.com/office/officeart/2005/8/layout/bProcess4"/>
    <dgm:cxn modelId="{22605230-D6AF-475F-B8B2-99DE0CDEB124}" type="presParOf" srcId="{B42575F4-A9E6-4933-B876-1022A24DFD22}" destId="{8C1D03EE-88B7-437A-B216-55884E2DB143}" srcOrd="1" destOrd="0" presId="urn:microsoft.com/office/officeart/2005/8/layout/bProcess4"/>
    <dgm:cxn modelId="{4B043044-D015-49E7-9C50-433425B86E6C}" type="presParOf" srcId="{5E87CB95-3EA8-443A-9784-80823DEF5B59}" destId="{532C597A-8DEA-42E1-BE25-1EDDA651F840}" srcOrd="3" destOrd="0" presId="urn:microsoft.com/office/officeart/2005/8/layout/bProcess4"/>
    <dgm:cxn modelId="{261B1EF8-D1EA-4D51-9469-9FB9E22AE642}" type="presParOf" srcId="{5E87CB95-3EA8-443A-9784-80823DEF5B59}" destId="{5C280C9A-9BEF-47F2-9BF6-C733DDBA3165}" srcOrd="4" destOrd="0" presId="urn:microsoft.com/office/officeart/2005/8/layout/bProcess4"/>
    <dgm:cxn modelId="{4B4DBE49-5ECE-40F3-9B08-99071BB26963}" type="presParOf" srcId="{5C280C9A-9BEF-47F2-9BF6-C733DDBA3165}" destId="{0E76ADFF-6DE9-4038-993A-02602AA8B88E}" srcOrd="0" destOrd="0" presId="urn:microsoft.com/office/officeart/2005/8/layout/bProcess4"/>
    <dgm:cxn modelId="{37C335EC-2C7F-4F14-954F-B54653D99C7E}" type="presParOf" srcId="{5C280C9A-9BEF-47F2-9BF6-C733DDBA3165}" destId="{0071057A-7E98-4B63-9CD5-096B7BDCAF80}" srcOrd="1" destOrd="0" presId="urn:microsoft.com/office/officeart/2005/8/layout/bProcess4"/>
    <dgm:cxn modelId="{4CC301DF-4D7D-4D49-8669-AA789EAE01DC}" type="presParOf" srcId="{5E87CB95-3EA8-443A-9784-80823DEF5B59}" destId="{B50FDAA6-A1F3-41DC-BB4F-1BD5C669E4D0}" srcOrd="5" destOrd="0" presId="urn:microsoft.com/office/officeart/2005/8/layout/bProcess4"/>
    <dgm:cxn modelId="{093AAE95-AE8A-47D5-981C-09323FF98A20}" type="presParOf" srcId="{5E87CB95-3EA8-443A-9784-80823DEF5B59}" destId="{0D084B6C-436F-4716-A5DA-5FEC667842A6}" srcOrd="6" destOrd="0" presId="urn:microsoft.com/office/officeart/2005/8/layout/bProcess4"/>
    <dgm:cxn modelId="{D2B31433-5168-4261-BCC3-68ADDA3BE0A5}" type="presParOf" srcId="{0D084B6C-436F-4716-A5DA-5FEC667842A6}" destId="{E8CCF583-A3A7-48DB-AEF5-80696FD3C7A4}" srcOrd="0" destOrd="0" presId="urn:microsoft.com/office/officeart/2005/8/layout/bProcess4"/>
    <dgm:cxn modelId="{6E517D21-5322-4799-AF18-82C0D83DB52F}" type="presParOf" srcId="{0D084B6C-436F-4716-A5DA-5FEC667842A6}" destId="{9BA2BEBF-FB1E-4A40-A60F-18331A96475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C88A46-51B3-4385-A266-E03945A033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4950327-1142-4833-8DAF-6125725D8BC5}">
      <dgm:prSet/>
      <dgm:spPr/>
      <dgm:t>
        <a:bodyPr/>
        <a:lstStyle/>
        <a:p>
          <a:pPr rtl="0"/>
          <a:r>
            <a:rPr lang="es-CL" b="1" dirty="0" smtClean="0"/>
            <a:t>Tipos</a:t>
          </a:r>
          <a:endParaRPr lang="es-CL" dirty="0"/>
        </a:p>
      </dgm:t>
    </dgm:pt>
    <dgm:pt modelId="{2E9DC88B-8DAE-4D63-BB5F-64ACEA974C3B}" type="parTrans" cxnId="{B86E3798-F289-4CF9-B0DA-D03C27C22C88}">
      <dgm:prSet/>
      <dgm:spPr/>
      <dgm:t>
        <a:bodyPr/>
        <a:lstStyle/>
        <a:p>
          <a:endParaRPr lang="es-CL"/>
        </a:p>
      </dgm:t>
    </dgm:pt>
    <dgm:pt modelId="{C6E2DF6A-F2C0-4413-B630-AFBB8B91F405}" type="sibTrans" cxnId="{B86E3798-F289-4CF9-B0DA-D03C27C22C88}">
      <dgm:prSet/>
      <dgm:spPr/>
      <dgm:t>
        <a:bodyPr/>
        <a:lstStyle/>
        <a:p>
          <a:endParaRPr lang="es-CL"/>
        </a:p>
      </dgm:t>
    </dgm:pt>
    <dgm:pt modelId="{9A970943-656E-4359-AD26-1FCC0C40E172}">
      <dgm:prSet/>
      <dgm:spPr/>
      <dgm:t>
        <a:bodyPr/>
        <a:lstStyle/>
        <a:p>
          <a:pPr rtl="0"/>
          <a:r>
            <a:rPr lang="es-CL" dirty="0" smtClean="0"/>
            <a:t>Declarativos</a:t>
          </a:r>
          <a:endParaRPr lang="es-CL" dirty="0"/>
        </a:p>
      </dgm:t>
    </dgm:pt>
    <dgm:pt modelId="{FD998BFD-AA8D-4DFC-98FC-2DA7E641A8F9}" type="parTrans" cxnId="{F144A6A9-0700-457D-88BD-A47CA12F7235}">
      <dgm:prSet/>
      <dgm:spPr/>
      <dgm:t>
        <a:bodyPr/>
        <a:lstStyle/>
        <a:p>
          <a:endParaRPr lang="es-CL"/>
        </a:p>
      </dgm:t>
    </dgm:pt>
    <dgm:pt modelId="{E35ECA2D-7611-4762-9977-319DD1029A08}" type="sibTrans" cxnId="{F144A6A9-0700-457D-88BD-A47CA12F7235}">
      <dgm:prSet/>
      <dgm:spPr/>
      <dgm:t>
        <a:bodyPr/>
        <a:lstStyle/>
        <a:p>
          <a:endParaRPr lang="es-CL"/>
        </a:p>
      </dgm:t>
    </dgm:pt>
    <dgm:pt modelId="{2B936039-377E-4241-82E4-C841DFD7EA64}">
      <dgm:prSet/>
      <dgm:spPr/>
      <dgm:t>
        <a:bodyPr/>
        <a:lstStyle/>
        <a:p>
          <a:pPr rtl="0"/>
          <a:r>
            <a:rPr lang="es-CL" dirty="0" smtClean="0"/>
            <a:t>Por valores</a:t>
          </a:r>
          <a:endParaRPr lang="es-CL" dirty="0"/>
        </a:p>
      </dgm:t>
    </dgm:pt>
    <dgm:pt modelId="{B7B886D9-C487-4D40-8F78-6BE849470DE9}" type="parTrans" cxnId="{AEA2A055-D389-467A-9048-3A9918D76F6A}">
      <dgm:prSet/>
      <dgm:spPr/>
      <dgm:t>
        <a:bodyPr/>
        <a:lstStyle/>
        <a:p>
          <a:endParaRPr lang="es-CL"/>
        </a:p>
      </dgm:t>
    </dgm:pt>
    <dgm:pt modelId="{4326152A-14C1-4081-9757-22090B095636}" type="sibTrans" cxnId="{AEA2A055-D389-467A-9048-3A9918D76F6A}">
      <dgm:prSet/>
      <dgm:spPr/>
      <dgm:t>
        <a:bodyPr/>
        <a:lstStyle/>
        <a:p>
          <a:endParaRPr lang="es-CL"/>
        </a:p>
      </dgm:t>
    </dgm:pt>
    <dgm:pt modelId="{9A06072F-7E1F-4C47-B1C9-44385E7F4E85}">
      <dgm:prSet/>
      <dgm:spPr/>
      <dgm:t>
        <a:bodyPr/>
        <a:lstStyle/>
        <a:p>
          <a:pPr rtl="0"/>
          <a:r>
            <a:rPr lang="es-CL" dirty="0" smtClean="0"/>
            <a:t>Por conductas (conflictos de interés, regalos, viajes, etc.)</a:t>
          </a:r>
          <a:endParaRPr lang="es-CL" dirty="0"/>
        </a:p>
      </dgm:t>
    </dgm:pt>
    <dgm:pt modelId="{01754B70-B23F-4A36-B69A-CEA40460AD74}" type="parTrans" cxnId="{93C8D8A2-06DC-475F-9252-5AFC99A3CEB2}">
      <dgm:prSet/>
      <dgm:spPr/>
      <dgm:t>
        <a:bodyPr/>
        <a:lstStyle/>
        <a:p>
          <a:endParaRPr lang="es-CL"/>
        </a:p>
      </dgm:t>
    </dgm:pt>
    <dgm:pt modelId="{75E202D2-ACCA-4749-82EF-F9D23A866803}" type="sibTrans" cxnId="{93C8D8A2-06DC-475F-9252-5AFC99A3CEB2}">
      <dgm:prSet/>
      <dgm:spPr/>
      <dgm:t>
        <a:bodyPr/>
        <a:lstStyle/>
        <a:p>
          <a:endParaRPr lang="es-CL"/>
        </a:p>
      </dgm:t>
    </dgm:pt>
    <dgm:pt modelId="{80B0F2CC-A7D0-4701-B821-010C9147E69E}">
      <dgm:prSet/>
      <dgm:spPr/>
      <dgm:t>
        <a:bodyPr/>
        <a:lstStyle/>
        <a:p>
          <a:pPr rtl="0"/>
          <a:r>
            <a:rPr lang="es-CL" dirty="0" smtClean="0"/>
            <a:t>Por grupos de interés</a:t>
          </a:r>
          <a:endParaRPr lang="es-CL" dirty="0"/>
        </a:p>
      </dgm:t>
    </dgm:pt>
    <dgm:pt modelId="{703D5BB4-8998-44A4-8668-7B2030576613}" type="parTrans" cxnId="{DD057EDD-B1DF-4110-A7FE-4541E8F6D13B}">
      <dgm:prSet/>
      <dgm:spPr/>
      <dgm:t>
        <a:bodyPr/>
        <a:lstStyle/>
        <a:p>
          <a:endParaRPr lang="es-CL"/>
        </a:p>
      </dgm:t>
    </dgm:pt>
    <dgm:pt modelId="{AD0A2591-530E-43D1-947F-9BE55756DB5D}" type="sibTrans" cxnId="{DD057EDD-B1DF-4110-A7FE-4541E8F6D13B}">
      <dgm:prSet/>
      <dgm:spPr/>
      <dgm:t>
        <a:bodyPr/>
        <a:lstStyle/>
        <a:p>
          <a:endParaRPr lang="es-CL"/>
        </a:p>
      </dgm:t>
    </dgm:pt>
    <dgm:pt modelId="{3E76FD64-A6F2-476E-84CA-9787300E2D68}" type="pres">
      <dgm:prSet presAssocID="{D2C88A46-51B3-4385-A266-E03945A033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2F0F9D5-65F8-4E8C-940C-9D5B9E360CAF}" type="pres">
      <dgm:prSet presAssocID="{F4950327-1142-4833-8DAF-6125725D8BC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EA2A055-D389-467A-9048-3A9918D76F6A}" srcId="{F4950327-1142-4833-8DAF-6125725D8BC5}" destId="{2B936039-377E-4241-82E4-C841DFD7EA64}" srcOrd="1" destOrd="0" parTransId="{B7B886D9-C487-4D40-8F78-6BE849470DE9}" sibTransId="{4326152A-14C1-4081-9757-22090B095636}"/>
    <dgm:cxn modelId="{F144A6A9-0700-457D-88BD-A47CA12F7235}" srcId="{F4950327-1142-4833-8DAF-6125725D8BC5}" destId="{9A970943-656E-4359-AD26-1FCC0C40E172}" srcOrd="0" destOrd="0" parTransId="{FD998BFD-AA8D-4DFC-98FC-2DA7E641A8F9}" sibTransId="{E35ECA2D-7611-4762-9977-319DD1029A08}"/>
    <dgm:cxn modelId="{87EE88EF-9CDC-4F6A-B89F-D9EA8117F64F}" type="presOf" srcId="{9A06072F-7E1F-4C47-B1C9-44385E7F4E85}" destId="{72F0F9D5-65F8-4E8C-940C-9D5B9E360CAF}" srcOrd="0" destOrd="3" presId="urn:microsoft.com/office/officeart/2005/8/layout/default"/>
    <dgm:cxn modelId="{93C8D8A2-06DC-475F-9252-5AFC99A3CEB2}" srcId="{F4950327-1142-4833-8DAF-6125725D8BC5}" destId="{9A06072F-7E1F-4C47-B1C9-44385E7F4E85}" srcOrd="2" destOrd="0" parTransId="{01754B70-B23F-4A36-B69A-CEA40460AD74}" sibTransId="{75E202D2-ACCA-4749-82EF-F9D23A866803}"/>
    <dgm:cxn modelId="{0817F1F3-454F-4156-9830-EDB8BBCF4FF1}" type="presOf" srcId="{80B0F2CC-A7D0-4701-B821-010C9147E69E}" destId="{72F0F9D5-65F8-4E8C-940C-9D5B9E360CAF}" srcOrd="0" destOrd="4" presId="urn:microsoft.com/office/officeart/2005/8/layout/default"/>
    <dgm:cxn modelId="{ABA41461-C45B-45F3-B39B-52904BC6C566}" type="presOf" srcId="{D2C88A46-51B3-4385-A266-E03945A03310}" destId="{3E76FD64-A6F2-476E-84CA-9787300E2D68}" srcOrd="0" destOrd="0" presId="urn:microsoft.com/office/officeart/2005/8/layout/default"/>
    <dgm:cxn modelId="{4AD91D5E-371C-4784-92A4-551D9CAAE988}" type="presOf" srcId="{2B936039-377E-4241-82E4-C841DFD7EA64}" destId="{72F0F9D5-65F8-4E8C-940C-9D5B9E360CAF}" srcOrd="0" destOrd="2" presId="urn:microsoft.com/office/officeart/2005/8/layout/default"/>
    <dgm:cxn modelId="{B86E3798-F289-4CF9-B0DA-D03C27C22C88}" srcId="{D2C88A46-51B3-4385-A266-E03945A03310}" destId="{F4950327-1142-4833-8DAF-6125725D8BC5}" srcOrd="0" destOrd="0" parTransId="{2E9DC88B-8DAE-4D63-BB5F-64ACEA974C3B}" sibTransId="{C6E2DF6A-F2C0-4413-B630-AFBB8B91F405}"/>
    <dgm:cxn modelId="{B23FFF80-CF5C-47B7-A43A-D5CA0B8F0E70}" type="presOf" srcId="{F4950327-1142-4833-8DAF-6125725D8BC5}" destId="{72F0F9D5-65F8-4E8C-940C-9D5B9E360CAF}" srcOrd="0" destOrd="0" presId="urn:microsoft.com/office/officeart/2005/8/layout/default"/>
    <dgm:cxn modelId="{DD057EDD-B1DF-4110-A7FE-4541E8F6D13B}" srcId="{F4950327-1142-4833-8DAF-6125725D8BC5}" destId="{80B0F2CC-A7D0-4701-B821-010C9147E69E}" srcOrd="3" destOrd="0" parTransId="{703D5BB4-8998-44A4-8668-7B2030576613}" sibTransId="{AD0A2591-530E-43D1-947F-9BE55756DB5D}"/>
    <dgm:cxn modelId="{D9AA4465-21EC-4E44-B223-DBA0F0025B5C}" type="presOf" srcId="{9A970943-656E-4359-AD26-1FCC0C40E172}" destId="{72F0F9D5-65F8-4E8C-940C-9D5B9E360CAF}" srcOrd="0" destOrd="1" presId="urn:microsoft.com/office/officeart/2005/8/layout/default"/>
    <dgm:cxn modelId="{6D73E346-F479-4BD4-95C3-3F8C746BCA2C}" type="presParOf" srcId="{3E76FD64-A6F2-476E-84CA-9787300E2D68}" destId="{72F0F9D5-65F8-4E8C-940C-9D5B9E360CA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FE54BE-DC42-4599-A915-9766E82FE885}" type="doc">
      <dgm:prSet loTypeId="urn:microsoft.com/office/officeart/2005/8/layout/arrow5" loCatId="relationship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s-CL"/>
        </a:p>
      </dgm:t>
    </dgm:pt>
    <dgm:pt modelId="{52EA6836-81A1-417C-AED6-6A17C3CEFD33}">
      <dgm:prSet/>
      <dgm:spPr/>
      <dgm:t>
        <a:bodyPr/>
        <a:lstStyle/>
        <a:p>
          <a:pPr rtl="0"/>
          <a:r>
            <a:rPr lang="es-CL" dirty="0" smtClean="0"/>
            <a:t>Lenguaje simple</a:t>
          </a:r>
          <a:endParaRPr lang="es-CL" dirty="0"/>
        </a:p>
      </dgm:t>
    </dgm:pt>
    <dgm:pt modelId="{8AD787E0-2CEC-47F4-86FE-FF6FF04CC149}" type="parTrans" cxnId="{44403D89-A65F-444D-BF9B-EB90015AED16}">
      <dgm:prSet/>
      <dgm:spPr/>
      <dgm:t>
        <a:bodyPr/>
        <a:lstStyle/>
        <a:p>
          <a:endParaRPr lang="es-CL"/>
        </a:p>
      </dgm:t>
    </dgm:pt>
    <dgm:pt modelId="{929ECE79-BCEA-437C-BCAF-5D2EF08C4616}" type="sibTrans" cxnId="{44403D89-A65F-444D-BF9B-EB90015AED16}">
      <dgm:prSet/>
      <dgm:spPr/>
      <dgm:t>
        <a:bodyPr/>
        <a:lstStyle/>
        <a:p>
          <a:endParaRPr lang="es-CL"/>
        </a:p>
      </dgm:t>
    </dgm:pt>
    <dgm:pt modelId="{4537CF91-EF08-4495-909A-737AECFFCC93}">
      <dgm:prSet/>
      <dgm:spPr/>
      <dgm:t>
        <a:bodyPr/>
        <a:lstStyle/>
        <a:p>
          <a:pPr rtl="0"/>
          <a:r>
            <a:rPr lang="es-CL" dirty="0" smtClean="0"/>
            <a:t>Conductas concretas</a:t>
          </a:r>
          <a:endParaRPr lang="es-CL" dirty="0"/>
        </a:p>
      </dgm:t>
    </dgm:pt>
    <dgm:pt modelId="{587ED75A-2A3C-4232-B6A2-95743814DABF}" type="parTrans" cxnId="{5CB5A092-3F70-4693-A881-87F8B4D5C493}">
      <dgm:prSet/>
      <dgm:spPr/>
      <dgm:t>
        <a:bodyPr/>
        <a:lstStyle/>
        <a:p>
          <a:endParaRPr lang="es-CL"/>
        </a:p>
      </dgm:t>
    </dgm:pt>
    <dgm:pt modelId="{6E7E96F3-A9D9-4E5C-BEDF-A9678056A372}" type="sibTrans" cxnId="{5CB5A092-3F70-4693-A881-87F8B4D5C493}">
      <dgm:prSet/>
      <dgm:spPr/>
      <dgm:t>
        <a:bodyPr/>
        <a:lstStyle/>
        <a:p>
          <a:endParaRPr lang="es-CL"/>
        </a:p>
      </dgm:t>
    </dgm:pt>
    <dgm:pt modelId="{1DCD0ECF-51E5-420E-9A37-1E44AFCCFBF0}" type="pres">
      <dgm:prSet presAssocID="{CEFE54BE-DC42-4599-A915-9766E82FE8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55B8739-935F-4FE6-9ED3-C47C9F02D616}" type="pres">
      <dgm:prSet presAssocID="{52EA6836-81A1-417C-AED6-6A17C3CEFD3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096D065-22C7-4E34-8503-85D364FE7439}" type="pres">
      <dgm:prSet presAssocID="{4537CF91-EF08-4495-909A-737AECFFCC9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672D12D-E8E6-4EB8-8E14-5227B1C4C075}" type="presOf" srcId="{52EA6836-81A1-417C-AED6-6A17C3CEFD33}" destId="{A55B8739-935F-4FE6-9ED3-C47C9F02D616}" srcOrd="0" destOrd="0" presId="urn:microsoft.com/office/officeart/2005/8/layout/arrow5"/>
    <dgm:cxn modelId="{5CB5A092-3F70-4693-A881-87F8B4D5C493}" srcId="{CEFE54BE-DC42-4599-A915-9766E82FE885}" destId="{4537CF91-EF08-4495-909A-737AECFFCC93}" srcOrd="1" destOrd="0" parTransId="{587ED75A-2A3C-4232-B6A2-95743814DABF}" sibTransId="{6E7E96F3-A9D9-4E5C-BEDF-A9678056A372}"/>
    <dgm:cxn modelId="{466F00D6-4ECF-4784-A547-D640425CB15E}" type="presOf" srcId="{4537CF91-EF08-4495-909A-737AECFFCC93}" destId="{D096D065-22C7-4E34-8503-85D364FE7439}" srcOrd="0" destOrd="0" presId="urn:microsoft.com/office/officeart/2005/8/layout/arrow5"/>
    <dgm:cxn modelId="{44403D89-A65F-444D-BF9B-EB90015AED16}" srcId="{CEFE54BE-DC42-4599-A915-9766E82FE885}" destId="{52EA6836-81A1-417C-AED6-6A17C3CEFD33}" srcOrd="0" destOrd="0" parTransId="{8AD787E0-2CEC-47F4-86FE-FF6FF04CC149}" sibTransId="{929ECE79-BCEA-437C-BCAF-5D2EF08C4616}"/>
    <dgm:cxn modelId="{3042CE56-4763-420A-941D-127703BD4F88}" type="presOf" srcId="{CEFE54BE-DC42-4599-A915-9766E82FE885}" destId="{1DCD0ECF-51E5-420E-9A37-1E44AFCCFBF0}" srcOrd="0" destOrd="0" presId="urn:microsoft.com/office/officeart/2005/8/layout/arrow5"/>
    <dgm:cxn modelId="{A8598672-CBD5-4E37-9BE1-677F37F0BE9D}" type="presParOf" srcId="{1DCD0ECF-51E5-420E-9A37-1E44AFCCFBF0}" destId="{A55B8739-935F-4FE6-9ED3-C47C9F02D616}" srcOrd="0" destOrd="0" presId="urn:microsoft.com/office/officeart/2005/8/layout/arrow5"/>
    <dgm:cxn modelId="{C7A7D431-CB1B-4F71-9143-BCA58BCB7EF7}" type="presParOf" srcId="{1DCD0ECF-51E5-420E-9A37-1E44AFCCFBF0}" destId="{D096D065-22C7-4E34-8503-85D364FE743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BA1334-6433-4A8A-93F3-FD58022DAFF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L"/>
        </a:p>
      </dgm:t>
    </dgm:pt>
    <dgm:pt modelId="{EC2C754B-2EA2-4148-B4CF-C291E49A5698}">
      <dgm:prSet/>
      <dgm:spPr/>
      <dgm:t>
        <a:bodyPr/>
        <a:lstStyle/>
        <a:p>
          <a:pPr rtl="0"/>
          <a:r>
            <a:rPr lang="es-CL" dirty="0" smtClean="0"/>
            <a:t>Compromisos de nuestros funcionarios (as):</a:t>
          </a:r>
          <a:endParaRPr lang="es-CL" dirty="0"/>
        </a:p>
      </dgm:t>
    </dgm:pt>
    <dgm:pt modelId="{C4E872A3-60B0-4A14-9FFD-9DA9C1DCC8E9}" type="parTrans" cxnId="{D2C433FD-7812-4CC5-B826-FA25E41498F9}">
      <dgm:prSet/>
      <dgm:spPr/>
      <dgm:t>
        <a:bodyPr/>
        <a:lstStyle/>
        <a:p>
          <a:endParaRPr lang="es-CL"/>
        </a:p>
      </dgm:t>
    </dgm:pt>
    <dgm:pt modelId="{34B103CD-46D5-4B19-9195-1252A5A426BF}" type="sibTrans" cxnId="{D2C433FD-7812-4CC5-B826-FA25E41498F9}">
      <dgm:prSet/>
      <dgm:spPr/>
      <dgm:t>
        <a:bodyPr/>
        <a:lstStyle/>
        <a:p>
          <a:endParaRPr lang="es-CL"/>
        </a:p>
      </dgm:t>
    </dgm:pt>
    <dgm:pt modelId="{7924D0DE-1CEF-412C-8AEA-0907A1236A23}">
      <dgm:prSet/>
      <dgm:spPr/>
      <dgm:t>
        <a:bodyPr/>
        <a:lstStyle/>
        <a:p>
          <a:pPr rtl="0"/>
          <a:r>
            <a:rPr lang="es-CL" i="1" dirty="0" smtClean="0"/>
            <a:t>Por ejemplo:</a:t>
          </a:r>
          <a:endParaRPr lang="es-CL" dirty="0"/>
        </a:p>
      </dgm:t>
    </dgm:pt>
    <dgm:pt modelId="{9C1E2072-CADC-4EFF-AF53-C5B170254976}" type="parTrans" cxnId="{FA1CCDCC-95D7-4C96-B045-EE1FBBF0861E}">
      <dgm:prSet/>
      <dgm:spPr/>
      <dgm:t>
        <a:bodyPr/>
        <a:lstStyle/>
        <a:p>
          <a:endParaRPr lang="es-CL"/>
        </a:p>
      </dgm:t>
    </dgm:pt>
    <dgm:pt modelId="{AF445A6D-2029-4ED5-8EE9-35CA8EF3F3D0}" type="sibTrans" cxnId="{FA1CCDCC-95D7-4C96-B045-EE1FBBF0861E}">
      <dgm:prSet/>
      <dgm:spPr/>
      <dgm:t>
        <a:bodyPr/>
        <a:lstStyle/>
        <a:p>
          <a:endParaRPr lang="es-CL"/>
        </a:p>
      </dgm:t>
    </dgm:pt>
    <dgm:pt modelId="{BC10F37E-293D-4503-B333-F67DA61D581B}">
      <dgm:prSet/>
      <dgm:spPr/>
      <dgm:t>
        <a:bodyPr/>
        <a:lstStyle/>
        <a:p>
          <a:pPr rtl="0"/>
          <a:r>
            <a:rPr lang="es-CL" dirty="0" smtClean="0"/>
            <a:t>Con la institución</a:t>
          </a:r>
          <a:endParaRPr lang="es-CL" dirty="0"/>
        </a:p>
      </dgm:t>
    </dgm:pt>
    <dgm:pt modelId="{956A0546-0B6C-4EC2-9644-4CEE92934AD1}" type="parTrans" cxnId="{ED604E66-0723-434A-B132-4FEC943430E1}">
      <dgm:prSet/>
      <dgm:spPr/>
      <dgm:t>
        <a:bodyPr/>
        <a:lstStyle/>
        <a:p>
          <a:endParaRPr lang="es-CL"/>
        </a:p>
      </dgm:t>
    </dgm:pt>
    <dgm:pt modelId="{A3E74F83-0B95-43C7-BB34-DD0A77E17647}" type="sibTrans" cxnId="{ED604E66-0723-434A-B132-4FEC943430E1}">
      <dgm:prSet/>
      <dgm:spPr/>
      <dgm:t>
        <a:bodyPr/>
        <a:lstStyle/>
        <a:p>
          <a:endParaRPr lang="es-CL"/>
        </a:p>
      </dgm:t>
    </dgm:pt>
    <dgm:pt modelId="{F14D7EE1-766A-4E7E-AD96-96D1F72E8BC6}">
      <dgm:prSet/>
      <dgm:spPr/>
      <dgm:t>
        <a:bodyPr/>
        <a:lstStyle/>
        <a:p>
          <a:pPr rtl="0"/>
          <a:r>
            <a:rPr lang="es-CL" dirty="0" smtClean="0"/>
            <a:t>Con los usuarios</a:t>
          </a:r>
          <a:endParaRPr lang="es-CL" dirty="0"/>
        </a:p>
      </dgm:t>
    </dgm:pt>
    <dgm:pt modelId="{D3D9C84B-3828-4C12-BDBF-D9EAA55A4554}" type="parTrans" cxnId="{AAFC0EED-9D00-42F1-9F73-CD78C5A819F4}">
      <dgm:prSet/>
      <dgm:spPr/>
      <dgm:t>
        <a:bodyPr/>
        <a:lstStyle/>
        <a:p>
          <a:endParaRPr lang="es-CL"/>
        </a:p>
      </dgm:t>
    </dgm:pt>
    <dgm:pt modelId="{1C705E60-C280-4794-BBC7-D08DBC703218}" type="sibTrans" cxnId="{AAFC0EED-9D00-42F1-9F73-CD78C5A819F4}">
      <dgm:prSet/>
      <dgm:spPr/>
      <dgm:t>
        <a:bodyPr/>
        <a:lstStyle/>
        <a:p>
          <a:endParaRPr lang="es-CL"/>
        </a:p>
      </dgm:t>
    </dgm:pt>
    <dgm:pt modelId="{E07B1A4D-11B7-4FDF-A1BF-A846D4A9FF46}">
      <dgm:prSet/>
      <dgm:spPr/>
      <dgm:t>
        <a:bodyPr/>
        <a:lstStyle/>
        <a:p>
          <a:pPr rtl="0"/>
          <a:r>
            <a:rPr lang="es-CL" dirty="0" smtClean="0"/>
            <a:t>Con los proveedores</a:t>
          </a:r>
          <a:endParaRPr lang="es-CL" dirty="0"/>
        </a:p>
      </dgm:t>
    </dgm:pt>
    <dgm:pt modelId="{34525CC5-5561-4C09-B3CC-38575F512125}" type="parTrans" cxnId="{852D09D3-3C5A-4C5D-8550-1E2B96092450}">
      <dgm:prSet/>
      <dgm:spPr/>
      <dgm:t>
        <a:bodyPr/>
        <a:lstStyle/>
        <a:p>
          <a:endParaRPr lang="es-CL"/>
        </a:p>
      </dgm:t>
    </dgm:pt>
    <dgm:pt modelId="{76604441-CFF1-4805-A9D0-65E65D78706B}" type="sibTrans" cxnId="{852D09D3-3C5A-4C5D-8550-1E2B96092450}">
      <dgm:prSet/>
      <dgm:spPr/>
      <dgm:t>
        <a:bodyPr/>
        <a:lstStyle/>
        <a:p>
          <a:endParaRPr lang="es-CL"/>
        </a:p>
      </dgm:t>
    </dgm:pt>
    <dgm:pt modelId="{C50EA71F-7A19-4F42-BAFD-5E8D58F803EB}">
      <dgm:prSet/>
      <dgm:spPr/>
      <dgm:t>
        <a:bodyPr/>
        <a:lstStyle/>
        <a:p>
          <a:pPr rtl="0"/>
          <a:r>
            <a:rPr lang="es-CL" dirty="0" smtClean="0"/>
            <a:t>Con la ciudadanía</a:t>
          </a:r>
          <a:endParaRPr lang="es-CL" dirty="0"/>
        </a:p>
      </dgm:t>
    </dgm:pt>
    <dgm:pt modelId="{E2FC4421-A243-4F13-B7CE-D65B3F73DD45}" type="parTrans" cxnId="{AAC03926-0100-4421-A56C-01EF69F95FBD}">
      <dgm:prSet/>
      <dgm:spPr/>
      <dgm:t>
        <a:bodyPr/>
        <a:lstStyle/>
        <a:p>
          <a:endParaRPr lang="es-CL"/>
        </a:p>
      </dgm:t>
    </dgm:pt>
    <dgm:pt modelId="{0A5B9160-CCF2-4129-88F6-059CDEE93746}" type="sibTrans" cxnId="{AAC03926-0100-4421-A56C-01EF69F95FBD}">
      <dgm:prSet/>
      <dgm:spPr/>
      <dgm:t>
        <a:bodyPr/>
        <a:lstStyle/>
        <a:p>
          <a:endParaRPr lang="es-CL"/>
        </a:p>
      </dgm:t>
    </dgm:pt>
    <dgm:pt modelId="{6A7601E4-AACE-4140-A7A2-AE9A55CE58C5}">
      <dgm:prSet/>
      <dgm:spPr/>
      <dgm:t>
        <a:bodyPr/>
        <a:lstStyle/>
        <a:p>
          <a:pPr rtl="0"/>
          <a:r>
            <a:rPr lang="es-CL" dirty="0" smtClean="0"/>
            <a:t>Con el medio ambiente</a:t>
          </a:r>
          <a:endParaRPr lang="es-CL" dirty="0"/>
        </a:p>
      </dgm:t>
    </dgm:pt>
    <dgm:pt modelId="{789B8F12-CD38-42AB-B733-5B73B2C81BB4}" type="parTrans" cxnId="{D3912F65-A19F-4AF4-98C6-FC9318F06681}">
      <dgm:prSet/>
      <dgm:spPr/>
      <dgm:t>
        <a:bodyPr/>
        <a:lstStyle/>
        <a:p>
          <a:endParaRPr lang="es-CL"/>
        </a:p>
      </dgm:t>
    </dgm:pt>
    <dgm:pt modelId="{81B9A989-1EC8-45C8-8840-6F78715DCF1E}" type="sibTrans" cxnId="{D3912F65-A19F-4AF4-98C6-FC9318F06681}">
      <dgm:prSet/>
      <dgm:spPr/>
      <dgm:t>
        <a:bodyPr/>
        <a:lstStyle/>
        <a:p>
          <a:endParaRPr lang="es-CL"/>
        </a:p>
      </dgm:t>
    </dgm:pt>
    <dgm:pt modelId="{86B7DF7C-FA1E-48EA-B251-CFF509CDC112}">
      <dgm:prSet/>
      <dgm:spPr/>
      <dgm:t>
        <a:bodyPr/>
        <a:lstStyle/>
        <a:p>
          <a:pPr rtl="0"/>
          <a:r>
            <a:rPr lang="es-CL" dirty="0" smtClean="0"/>
            <a:t>Con otras entidades del Estado o entidades  internacionales</a:t>
          </a:r>
          <a:endParaRPr lang="es-CL" dirty="0"/>
        </a:p>
      </dgm:t>
    </dgm:pt>
    <dgm:pt modelId="{6100939B-5A77-40E9-AEBE-D083C6C2CB93}" type="parTrans" cxnId="{BD0D6718-69A4-40CA-AC94-004D3A495569}">
      <dgm:prSet/>
      <dgm:spPr/>
      <dgm:t>
        <a:bodyPr/>
        <a:lstStyle/>
        <a:p>
          <a:endParaRPr lang="es-CL"/>
        </a:p>
      </dgm:t>
    </dgm:pt>
    <dgm:pt modelId="{8751B63E-D44F-4D5F-8D4D-C5BA517170DE}" type="sibTrans" cxnId="{BD0D6718-69A4-40CA-AC94-004D3A495569}">
      <dgm:prSet/>
      <dgm:spPr/>
      <dgm:t>
        <a:bodyPr/>
        <a:lstStyle/>
        <a:p>
          <a:endParaRPr lang="es-CL"/>
        </a:p>
      </dgm:t>
    </dgm:pt>
    <dgm:pt modelId="{141F5871-5028-4064-A719-A7239F1F8DFC}" type="pres">
      <dgm:prSet presAssocID="{74BA1334-6433-4A8A-93F3-FD58022DAF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2DEF74E-DF61-49B4-A61A-B5002F88E5AA}" type="pres">
      <dgm:prSet presAssocID="{EC2C754B-2EA2-4148-B4CF-C291E49A5698}" presName="composite" presStyleCnt="0"/>
      <dgm:spPr/>
    </dgm:pt>
    <dgm:pt modelId="{59F35589-5DC1-48C3-BD6C-994AD0FA86AC}" type="pres">
      <dgm:prSet presAssocID="{EC2C754B-2EA2-4148-B4CF-C291E49A569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6B1F6A-EE66-4FE3-AC9B-562290E00D2B}" type="pres">
      <dgm:prSet presAssocID="{EC2C754B-2EA2-4148-B4CF-C291E49A5698}" presName="descendantText" presStyleLbl="alignAcc1" presStyleIdx="0" presStyleCnt="2">
        <dgm:presLayoutVars>
          <dgm:bulletEnabled val="1"/>
        </dgm:presLayoutVars>
      </dgm:prSet>
      <dgm:spPr/>
    </dgm:pt>
    <dgm:pt modelId="{E68B842B-2D81-4CED-9290-8A3751AB1529}" type="pres">
      <dgm:prSet presAssocID="{34B103CD-46D5-4B19-9195-1252A5A426BF}" presName="sp" presStyleCnt="0"/>
      <dgm:spPr/>
    </dgm:pt>
    <dgm:pt modelId="{69B45FBA-F5B2-4C89-9C81-464DD29F2E10}" type="pres">
      <dgm:prSet presAssocID="{7924D0DE-1CEF-412C-8AEA-0907A1236A23}" presName="composite" presStyleCnt="0"/>
      <dgm:spPr/>
    </dgm:pt>
    <dgm:pt modelId="{2689859C-FA64-44E5-9495-49F60124FBBF}" type="pres">
      <dgm:prSet presAssocID="{7924D0DE-1CEF-412C-8AEA-0907A1236A2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FD8371-4D48-4329-9FEB-B0033100548B}" type="pres">
      <dgm:prSet presAssocID="{7924D0DE-1CEF-412C-8AEA-0907A1236A2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D173296-33A6-4132-98B6-A068CDDC3F4C}" type="presOf" srcId="{BC10F37E-293D-4503-B333-F67DA61D581B}" destId="{5DFD8371-4D48-4329-9FEB-B0033100548B}" srcOrd="0" destOrd="0" presId="urn:microsoft.com/office/officeart/2005/8/layout/chevron2"/>
    <dgm:cxn modelId="{5861CB52-7E5D-4F94-83C0-DCB1D85EA9F0}" type="presOf" srcId="{EC2C754B-2EA2-4148-B4CF-C291E49A5698}" destId="{59F35589-5DC1-48C3-BD6C-994AD0FA86AC}" srcOrd="0" destOrd="0" presId="urn:microsoft.com/office/officeart/2005/8/layout/chevron2"/>
    <dgm:cxn modelId="{5F72D45C-B554-4843-8043-C465C9DB7F8A}" type="presOf" srcId="{E07B1A4D-11B7-4FDF-A1BF-A846D4A9FF46}" destId="{5DFD8371-4D48-4329-9FEB-B0033100548B}" srcOrd="0" destOrd="2" presId="urn:microsoft.com/office/officeart/2005/8/layout/chevron2"/>
    <dgm:cxn modelId="{59B0665C-154A-42BD-94FB-0600A125393A}" type="presOf" srcId="{6A7601E4-AACE-4140-A7A2-AE9A55CE58C5}" destId="{5DFD8371-4D48-4329-9FEB-B0033100548B}" srcOrd="0" destOrd="4" presId="urn:microsoft.com/office/officeart/2005/8/layout/chevron2"/>
    <dgm:cxn modelId="{FA1CCDCC-95D7-4C96-B045-EE1FBBF0861E}" srcId="{74BA1334-6433-4A8A-93F3-FD58022DAFFC}" destId="{7924D0DE-1CEF-412C-8AEA-0907A1236A23}" srcOrd="1" destOrd="0" parTransId="{9C1E2072-CADC-4EFF-AF53-C5B170254976}" sibTransId="{AF445A6D-2029-4ED5-8EE9-35CA8EF3F3D0}"/>
    <dgm:cxn modelId="{C38E62D6-761B-4AD2-92E0-2248524CE0D5}" type="presOf" srcId="{86B7DF7C-FA1E-48EA-B251-CFF509CDC112}" destId="{5DFD8371-4D48-4329-9FEB-B0033100548B}" srcOrd="0" destOrd="5" presId="urn:microsoft.com/office/officeart/2005/8/layout/chevron2"/>
    <dgm:cxn modelId="{10D3116C-AF66-4511-BB7C-20FF7BEF2FAB}" type="presOf" srcId="{7924D0DE-1CEF-412C-8AEA-0907A1236A23}" destId="{2689859C-FA64-44E5-9495-49F60124FBBF}" srcOrd="0" destOrd="0" presId="urn:microsoft.com/office/officeart/2005/8/layout/chevron2"/>
    <dgm:cxn modelId="{27E68161-D946-40E6-BA2C-83288338C7AE}" type="presOf" srcId="{F14D7EE1-766A-4E7E-AD96-96D1F72E8BC6}" destId="{5DFD8371-4D48-4329-9FEB-B0033100548B}" srcOrd="0" destOrd="1" presId="urn:microsoft.com/office/officeart/2005/8/layout/chevron2"/>
    <dgm:cxn modelId="{D3912F65-A19F-4AF4-98C6-FC9318F06681}" srcId="{7924D0DE-1CEF-412C-8AEA-0907A1236A23}" destId="{6A7601E4-AACE-4140-A7A2-AE9A55CE58C5}" srcOrd="4" destOrd="0" parTransId="{789B8F12-CD38-42AB-B733-5B73B2C81BB4}" sibTransId="{81B9A989-1EC8-45C8-8840-6F78715DCF1E}"/>
    <dgm:cxn modelId="{AAC03926-0100-4421-A56C-01EF69F95FBD}" srcId="{7924D0DE-1CEF-412C-8AEA-0907A1236A23}" destId="{C50EA71F-7A19-4F42-BAFD-5E8D58F803EB}" srcOrd="3" destOrd="0" parTransId="{E2FC4421-A243-4F13-B7CE-D65B3F73DD45}" sibTransId="{0A5B9160-CCF2-4129-88F6-059CDEE93746}"/>
    <dgm:cxn modelId="{ED604E66-0723-434A-B132-4FEC943430E1}" srcId="{7924D0DE-1CEF-412C-8AEA-0907A1236A23}" destId="{BC10F37E-293D-4503-B333-F67DA61D581B}" srcOrd="0" destOrd="0" parTransId="{956A0546-0B6C-4EC2-9644-4CEE92934AD1}" sibTransId="{A3E74F83-0B95-43C7-BB34-DD0A77E17647}"/>
    <dgm:cxn modelId="{D2C433FD-7812-4CC5-B826-FA25E41498F9}" srcId="{74BA1334-6433-4A8A-93F3-FD58022DAFFC}" destId="{EC2C754B-2EA2-4148-B4CF-C291E49A5698}" srcOrd="0" destOrd="0" parTransId="{C4E872A3-60B0-4A14-9FFD-9DA9C1DCC8E9}" sibTransId="{34B103CD-46D5-4B19-9195-1252A5A426BF}"/>
    <dgm:cxn modelId="{AAFC0EED-9D00-42F1-9F73-CD78C5A819F4}" srcId="{7924D0DE-1CEF-412C-8AEA-0907A1236A23}" destId="{F14D7EE1-766A-4E7E-AD96-96D1F72E8BC6}" srcOrd="1" destOrd="0" parTransId="{D3D9C84B-3828-4C12-BDBF-D9EAA55A4554}" sibTransId="{1C705E60-C280-4794-BBC7-D08DBC703218}"/>
    <dgm:cxn modelId="{BD0D6718-69A4-40CA-AC94-004D3A495569}" srcId="{7924D0DE-1CEF-412C-8AEA-0907A1236A23}" destId="{86B7DF7C-FA1E-48EA-B251-CFF509CDC112}" srcOrd="5" destOrd="0" parTransId="{6100939B-5A77-40E9-AEBE-D083C6C2CB93}" sibTransId="{8751B63E-D44F-4D5F-8D4D-C5BA517170DE}"/>
    <dgm:cxn modelId="{D58EE09F-4C20-47A6-B666-7B8B4569DB37}" type="presOf" srcId="{74BA1334-6433-4A8A-93F3-FD58022DAFFC}" destId="{141F5871-5028-4064-A719-A7239F1F8DFC}" srcOrd="0" destOrd="0" presId="urn:microsoft.com/office/officeart/2005/8/layout/chevron2"/>
    <dgm:cxn modelId="{91DF5024-31D9-43D7-B7D8-4EDE800F13AE}" type="presOf" srcId="{C50EA71F-7A19-4F42-BAFD-5E8D58F803EB}" destId="{5DFD8371-4D48-4329-9FEB-B0033100548B}" srcOrd="0" destOrd="3" presId="urn:microsoft.com/office/officeart/2005/8/layout/chevron2"/>
    <dgm:cxn modelId="{852D09D3-3C5A-4C5D-8550-1E2B96092450}" srcId="{7924D0DE-1CEF-412C-8AEA-0907A1236A23}" destId="{E07B1A4D-11B7-4FDF-A1BF-A846D4A9FF46}" srcOrd="2" destOrd="0" parTransId="{34525CC5-5561-4C09-B3CC-38575F512125}" sibTransId="{76604441-CFF1-4805-A9D0-65E65D78706B}"/>
    <dgm:cxn modelId="{04CF5A6B-08D5-420F-8F6E-76A0C8E98E87}" type="presParOf" srcId="{141F5871-5028-4064-A719-A7239F1F8DFC}" destId="{22DEF74E-DF61-49B4-A61A-B5002F88E5AA}" srcOrd="0" destOrd="0" presId="urn:microsoft.com/office/officeart/2005/8/layout/chevron2"/>
    <dgm:cxn modelId="{8E2D0632-2D92-481F-9E08-7967672CA3E5}" type="presParOf" srcId="{22DEF74E-DF61-49B4-A61A-B5002F88E5AA}" destId="{59F35589-5DC1-48C3-BD6C-994AD0FA86AC}" srcOrd="0" destOrd="0" presId="urn:microsoft.com/office/officeart/2005/8/layout/chevron2"/>
    <dgm:cxn modelId="{F1DED7F9-D729-4DA3-B697-C2FC5F8B8BCC}" type="presParOf" srcId="{22DEF74E-DF61-49B4-A61A-B5002F88E5AA}" destId="{CC6B1F6A-EE66-4FE3-AC9B-562290E00D2B}" srcOrd="1" destOrd="0" presId="urn:microsoft.com/office/officeart/2005/8/layout/chevron2"/>
    <dgm:cxn modelId="{BA1DCF73-0F5F-4997-A16D-4FBCDE9B6586}" type="presParOf" srcId="{141F5871-5028-4064-A719-A7239F1F8DFC}" destId="{E68B842B-2D81-4CED-9290-8A3751AB1529}" srcOrd="1" destOrd="0" presId="urn:microsoft.com/office/officeart/2005/8/layout/chevron2"/>
    <dgm:cxn modelId="{1D7F8D16-B35C-4715-B1BF-EEA337B78773}" type="presParOf" srcId="{141F5871-5028-4064-A719-A7239F1F8DFC}" destId="{69B45FBA-F5B2-4C89-9C81-464DD29F2E10}" srcOrd="2" destOrd="0" presId="urn:microsoft.com/office/officeart/2005/8/layout/chevron2"/>
    <dgm:cxn modelId="{D9256A2E-DD94-492A-A0FA-D9CB0AA12559}" type="presParOf" srcId="{69B45FBA-F5B2-4C89-9C81-464DD29F2E10}" destId="{2689859C-FA64-44E5-9495-49F60124FBBF}" srcOrd="0" destOrd="0" presId="urn:microsoft.com/office/officeart/2005/8/layout/chevron2"/>
    <dgm:cxn modelId="{0A235917-8904-4ED7-A726-227783D00446}" type="presParOf" srcId="{69B45FBA-F5B2-4C89-9C81-464DD29F2E10}" destId="{5DFD8371-4D48-4329-9FEB-B003310054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1BED8-BD9D-439F-8EBC-F976318FEF77}">
      <dsp:nvSpPr>
        <dsp:cNvPr id="0" name=""/>
        <dsp:cNvSpPr/>
      </dsp:nvSpPr>
      <dsp:spPr>
        <a:xfrm rot="5400000">
          <a:off x="6068366" y="-3732384"/>
          <a:ext cx="1092583" cy="88346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spc="-5" dirty="0" smtClean="0">
              <a:latin typeface="Calibri"/>
              <a:cs typeface="Calibri"/>
            </a:rPr>
            <a:t>Los </a:t>
          </a:r>
          <a:r>
            <a:rPr lang="es-CL" sz="2000" kern="1200" spc="-25" dirty="0" smtClean="0">
              <a:latin typeface="Calibri"/>
              <a:cs typeface="Calibri"/>
            </a:rPr>
            <a:t>contextos </a:t>
          </a:r>
          <a:r>
            <a:rPr lang="es-CL" sz="2000" kern="1200" spc="-5" dirty="0" smtClean="0">
              <a:latin typeface="Calibri"/>
              <a:cs typeface="Calibri"/>
            </a:rPr>
            <a:t>pueden ser </a:t>
          </a:r>
          <a:r>
            <a:rPr lang="es-CL" sz="2000" kern="1200" spc="-10" dirty="0" smtClean="0">
              <a:latin typeface="Calibri"/>
              <a:cs typeface="Calibri"/>
            </a:rPr>
            <a:t>fuertes </a:t>
          </a:r>
          <a:r>
            <a:rPr lang="es-CL" sz="2000" kern="1200" spc="-5" dirty="0" smtClean="0">
              <a:latin typeface="Calibri"/>
              <a:cs typeface="Calibri"/>
            </a:rPr>
            <a:t>y  </a:t>
          </a:r>
          <a:r>
            <a:rPr lang="es-CL" sz="2000" kern="1200" spc="-10" dirty="0" smtClean="0">
              <a:latin typeface="Calibri"/>
              <a:cs typeface="Calibri"/>
            </a:rPr>
            <a:t>movernos </a:t>
          </a:r>
          <a:r>
            <a:rPr lang="es-CL" sz="2000" kern="1200" spc="-5" dirty="0" smtClean="0">
              <a:latin typeface="Calibri"/>
              <a:cs typeface="Calibri"/>
            </a:rPr>
            <a:t>al lado </a:t>
          </a:r>
          <a:r>
            <a:rPr lang="es-CL" sz="2000" kern="1200" spc="-15" dirty="0" smtClean="0">
              <a:latin typeface="Calibri"/>
              <a:cs typeface="Calibri"/>
            </a:rPr>
            <a:t>oscuro </a:t>
          </a:r>
          <a:r>
            <a:rPr lang="es-CL" sz="2000" kern="1200" spc="-5" dirty="0" smtClean="0">
              <a:latin typeface="Calibri"/>
              <a:cs typeface="Calibri"/>
            </a:rPr>
            <a:t>de la </a:t>
          </a:r>
          <a:r>
            <a:rPr lang="es-CL" sz="2000" kern="1200" spc="-10" dirty="0" smtClean="0">
              <a:latin typeface="Calibri"/>
              <a:cs typeface="Calibri"/>
            </a:rPr>
            <a:t>fuerza,  </a:t>
          </a:r>
          <a:r>
            <a:rPr lang="es-CL" sz="2000" kern="1200" spc="-5" dirty="0" smtClean="0">
              <a:latin typeface="Calibri"/>
              <a:cs typeface="Calibri"/>
            </a:rPr>
            <a:t>a </a:t>
          </a:r>
          <a:r>
            <a:rPr lang="es-CL" sz="2000" kern="1200" dirty="0" smtClean="0">
              <a:latin typeface="Calibri"/>
              <a:cs typeface="Calibri"/>
            </a:rPr>
            <a:t>pesar </a:t>
          </a:r>
          <a:r>
            <a:rPr lang="es-CL" sz="2000" kern="1200" spc="-5" dirty="0" smtClean="0">
              <a:latin typeface="Calibri"/>
              <a:cs typeface="Calibri"/>
            </a:rPr>
            <a:t>de </a:t>
          </a:r>
          <a:r>
            <a:rPr lang="es-CL" sz="2000" kern="1200" spc="-20" dirty="0" smtClean="0">
              <a:latin typeface="Calibri"/>
              <a:cs typeface="Calibri"/>
            </a:rPr>
            <a:t>nuestras </a:t>
          </a:r>
          <a:r>
            <a:rPr lang="es-CL" sz="2000" kern="1200" spc="-5" dirty="0" smtClean="0">
              <a:latin typeface="Calibri"/>
              <a:cs typeface="Calibri"/>
            </a:rPr>
            <a:t>buenas  </a:t>
          </a:r>
          <a:r>
            <a:rPr lang="es-CL" sz="2000" kern="1200" spc="-10" dirty="0" smtClean="0">
              <a:latin typeface="Calibri"/>
              <a:cs typeface="Calibri"/>
            </a:rPr>
            <a:t>intenciones </a:t>
          </a:r>
          <a:r>
            <a:rPr lang="es-CL" sz="2000" kern="1200" spc="-5" dirty="0" smtClean="0">
              <a:latin typeface="Calibri"/>
              <a:cs typeface="Calibri"/>
            </a:rPr>
            <a:t>y</a:t>
          </a:r>
          <a:r>
            <a:rPr lang="es-CL" sz="2000" kern="1200" spc="5" dirty="0" smtClean="0">
              <a:latin typeface="Calibri"/>
              <a:cs typeface="Calibri"/>
            </a:rPr>
            <a:t> </a:t>
          </a:r>
          <a:r>
            <a:rPr lang="es-CL" sz="2000" kern="1200" spc="-15" dirty="0" smtClean="0">
              <a:latin typeface="Calibri"/>
              <a:cs typeface="Calibri"/>
            </a:rPr>
            <a:t>valores.</a:t>
          </a:r>
          <a:endParaRPr lang="es-C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spc="-5" dirty="0" smtClean="0">
              <a:latin typeface="Calibri"/>
              <a:cs typeface="Calibri"/>
            </a:rPr>
            <a:t>Nos </a:t>
          </a:r>
          <a:r>
            <a:rPr lang="es-CL" sz="2000" kern="1200" spc="-10" dirty="0" smtClean="0">
              <a:latin typeface="Calibri"/>
              <a:cs typeface="Calibri"/>
            </a:rPr>
            <a:t>fijamos </a:t>
          </a:r>
          <a:r>
            <a:rPr lang="es-CL" sz="2000" kern="1200" spc="-5" dirty="0" smtClean="0">
              <a:latin typeface="Calibri"/>
              <a:cs typeface="Calibri"/>
            </a:rPr>
            <a:t>el la </a:t>
          </a:r>
          <a:r>
            <a:rPr lang="es-CL" sz="2000" kern="1200" spc="-15" dirty="0" smtClean="0">
              <a:latin typeface="Calibri"/>
              <a:cs typeface="Calibri"/>
            </a:rPr>
            <a:t>información </a:t>
          </a:r>
          <a:r>
            <a:rPr lang="es-CL" sz="2000" kern="1200" spc="-5" dirty="0" smtClean="0">
              <a:latin typeface="Calibri"/>
              <a:cs typeface="Calibri"/>
            </a:rPr>
            <a:t>que  </a:t>
          </a:r>
          <a:r>
            <a:rPr lang="es-CL" sz="2000" kern="1200" spc="-25" dirty="0" smtClean="0">
              <a:latin typeface="Calibri"/>
              <a:cs typeface="Calibri"/>
            </a:rPr>
            <a:t>“confirma” </a:t>
          </a:r>
          <a:r>
            <a:rPr lang="es-CL" sz="2000" kern="1200" spc="-5" dirty="0" smtClean="0">
              <a:latin typeface="Calibri"/>
              <a:cs typeface="Calibri"/>
            </a:rPr>
            <a:t>lo que</a:t>
          </a:r>
          <a:r>
            <a:rPr lang="es-CL" sz="2000" kern="1200" spc="20" dirty="0" smtClean="0">
              <a:latin typeface="Calibri"/>
              <a:cs typeface="Calibri"/>
            </a:rPr>
            <a:t> </a:t>
          </a:r>
          <a:r>
            <a:rPr lang="es-CL" sz="2000" kern="1200" spc="-10" dirty="0" smtClean="0">
              <a:latin typeface="Calibri"/>
              <a:cs typeface="Calibri"/>
            </a:rPr>
            <a:t>queremos.</a:t>
          </a:r>
          <a:endParaRPr lang="es-CL" sz="2000" kern="1200" dirty="0">
            <a:latin typeface="Calibri"/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spc="-20" dirty="0" smtClean="0">
              <a:latin typeface="Calibri"/>
              <a:cs typeface="Calibri"/>
            </a:rPr>
            <a:t>Podemos </a:t>
          </a:r>
          <a:r>
            <a:rPr lang="es-CL" sz="2000" kern="1200" spc="-5" dirty="0" smtClean="0">
              <a:latin typeface="Calibri"/>
              <a:cs typeface="Calibri"/>
            </a:rPr>
            <a:t>hacer </a:t>
          </a:r>
          <a:r>
            <a:rPr lang="es-CL" sz="2000" kern="1200" spc="-10" dirty="0" smtClean="0">
              <a:latin typeface="Calibri"/>
              <a:cs typeface="Calibri"/>
            </a:rPr>
            <a:t>cosas </a:t>
          </a:r>
          <a:r>
            <a:rPr lang="es-CL" sz="2000" kern="1200" spc="-15" dirty="0" smtClean="0">
              <a:latin typeface="Calibri"/>
              <a:cs typeface="Calibri"/>
            </a:rPr>
            <a:t>incorrectas </a:t>
          </a:r>
          <a:r>
            <a:rPr lang="es-CL" sz="2000" kern="1200" spc="-10" dirty="0" smtClean="0">
              <a:latin typeface="Calibri"/>
              <a:cs typeface="Calibri"/>
            </a:rPr>
            <a:t>sin  </a:t>
          </a:r>
          <a:r>
            <a:rPr lang="es-CL" sz="2000" kern="1200" spc="-5" dirty="0" smtClean="0">
              <a:latin typeface="Calibri"/>
              <a:cs typeface="Calibri"/>
            </a:rPr>
            <a:t>darnos</a:t>
          </a:r>
          <a:r>
            <a:rPr lang="es-CL" sz="2000" kern="1200" dirty="0" smtClean="0">
              <a:latin typeface="Calibri"/>
              <a:cs typeface="Calibri"/>
            </a:rPr>
            <a:t> </a:t>
          </a:r>
          <a:r>
            <a:rPr lang="es-CL" sz="2000" kern="1200" spc="-10" dirty="0" smtClean="0">
              <a:latin typeface="Calibri"/>
              <a:cs typeface="Calibri"/>
            </a:rPr>
            <a:t>cuenta.</a:t>
          </a:r>
          <a:endParaRPr lang="es-CL" sz="2000" kern="1200" dirty="0">
            <a:latin typeface="Calibri"/>
            <a:cs typeface="Calibri"/>
          </a:endParaRPr>
        </a:p>
      </dsp:txBody>
      <dsp:txXfrm rot="-5400000">
        <a:off x="2197340" y="191978"/>
        <a:ext cx="8781300" cy="985911"/>
      </dsp:txXfrm>
    </dsp:sp>
    <dsp:sp modelId="{06632D08-3613-4DE1-BBEE-1F029D2AFA9B}">
      <dsp:nvSpPr>
        <dsp:cNvPr id="0" name=""/>
        <dsp:cNvSpPr/>
      </dsp:nvSpPr>
      <dsp:spPr>
        <a:xfrm>
          <a:off x="5296" y="2069"/>
          <a:ext cx="2192043" cy="1365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spc="-5" dirty="0" smtClean="0"/>
            <a:t>El </a:t>
          </a:r>
          <a:r>
            <a:rPr lang="es-CL" sz="3200" kern="1200" spc="-30" dirty="0" smtClean="0"/>
            <a:t>contexto</a:t>
          </a:r>
          <a:r>
            <a:rPr lang="es-CL" sz="3200" kern="1200" spc="-95" dirty="0" smtClean="0"/>
            <a:t> </a:t>
          </a:r>
          <a:r>
            <a:rPr lang="es-CL" sz="3200" kern="1200" spc="-5" dirty="0" smtClean="0"/>
            <a:t>importa</a:t>
          </a:r>
          <a:endParaRPr lang="es-CL" sz="3200" kern="1200" dirty="0"/>
        </a:p>
      </dsp:txBody>
      <dsp:txXfrm>
        <a:off x="71965" y="68738"/>
        <a:ext cx="2058705" cy="1232391"/>
      </dsp:txXfrm>
    </dsp:sp>
    <dsp:sp modelId="{8D67F8BC-AF33-4DA0-8BD0-BB0D7281979B}">
      <dsp:nvSpPr>
        <dsp:cNvPr id="0" name=""/>
        <dsp:cNvSpPr/>
      </dsp:nvSpPr>
      <dsp:spPr>
        <a:xfrm rot="5400000">
          <a:off x="5189098" y="-1412977"/>
          <a:ext cx="1248516" cy="7063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spc="-5" dirty="0" smtClean="0">
              <a:latin typeface="Calibri"/>
              <a:cs typeface="Calibri"/>
            </a:rPr>
            <a:t>Son </a:t>
          </a:r>
          <a:r>
            <a:rPr lang="es-CL" sz="2000" kern="1200" dirty="0" smtClean="0">
              <a:latin typeface="Calibri"/>
              <a:cs typeface="Calibri"/>
            </a:rPr>
            <a:t>los </a:t>
          </a:r>
          <a:r>
            <a:rPr lang="es-CL" sz="2000" kern="1200" spc="-10" dirty="0" smtClean="0">
              <a:latin typeface="Calibri"/>
              <a:cs typeface="Calibri"/>
            </a:rPr>
            <a:t>códigos </a:t>
          </a:r>
          <a:r>
            <a:rPr lang="es-CL" sz="2000" kern="1200" spc="-5" dirty="0" smtClean="0">
              <a:latin typeface="Calibri"/>
              <a:cs typeface="Calibri"/>
            </a:rPr>
            <a:t>de </a:t>
          </a:r>
          <a:r>
            <a:rPr lang="es-CL" sz="2000" kern="1200" spc="-15" dirty="0" smtClean="0">
              <a:latin typeface="Calibri"/>
              <a:cs typeface="Calibri"/>
            </a:rPr>
            <a:t>conducta </a:t>
          </a:r>
          <a:r>
            <a:rPr lang="es-CL" sz="2000" kern="1200" dirty="0" smtClean="0">
              <a:latin typeface="Calibri"/>
              <a:cs typeface="Calibri"/>
            </a:rPr>
            <a:t>que  </a:t>
          </a:r>
          <a:r>
            <a:rPr lang="es-CL" sz="2000" kern="1200" spc="-10" dirty="0" smtClean="0">
              <a:latin typeface="Calibri"/>
              <a:cs typeface="Calibri"/>
            </a:rPr>
            <a:t>influyen </a:t>
          </a:r>
          <a:r>
            <a:rPr lang="es-CL" sz="2000" kern="1200" dirty="0" smtClean="0">
              <a:latin typeface="Calibri"/>
              <a:cs typeface="Calibri"/>
            </a:rPr>
            <a:t>en el </a:t>
          </a:r>
          <a:r>
            <a:rPr lang="es-CL" sz="2000" kern="1200" spc="-10" dirty="0" smtClean="0">
              <a:latin typeface="Calibri"/>
              <a:cs typeface="Calibri"/>
            </a:rPr>
            <a:t>desarrollo </a:t>
          </a:r>
          <a:r>
            <a:rPr lang="es-CL" sz="2000" kern="1200" dirty="0" smtClean="0">
              <a:latin typeface="Calibri"/>
              <a:cs typeface="Calibri"/>
            </a:rPr>
            <a:t>de </a:t>
          </a:r>
          <a:r>
            <a:rPr lang="es-CL" sz="2000" kern="1200" spc="-5" dirty="0" smtClean="0">
              <a:latin typeface="Calibri"/>
              <a:cs typeface="Calibri"/>
            </a:rPr>
            <a:t>una  </a:t>
          </a:r>
          <a:r>
            <a:rPr lang="es-CL" sz="2000" kern="1200" spc="-10" dirty="0" smtClean="0">
              <a:latin typeface="Calibri"/>
              <a:cs typeface="Calibri"/>
            </a:rPr>
            <a:t>cultura </a:t>
          </a:r>
          <a:r>
            <a:rPr lang="es-CL" sz="2000" kern="1200" spc="-15" dirty="0" smtClean="0">
              <a:latin typeface="Calibri"/>
              <a:cs typeface="Calibri"/>
            </a:rPr>
            <a:t>ética </a:t>
          </a:r>
          <a:r>
            <a:rPr lang="es-CL" sz="2000" kern="1200" dirty="0" smtClean="0">
              <a:latin typeface="Calibri"/>
              <a:cs typeface="Calibri"/>
            </a:rPr>
            <a:t>en el </a:t>
          </a:r>
          <a:r>
            <a:rPr lang="es-CL" sz="2000" kern="1200" spc="-15" dirty="0" smtClean="0">
              <a:latin typeface="Calibri"/>
              <a:cs typeface="Calibri"/>
            </a:rPr>
            <a:t>lugar </a:t>
          </a:r>
          <a:r>
            <a:rPr lang="es-CL" sz="2000" kern="1200" spc="-5" dirty="0" smtClean="0">
              <a:latin typeface="Calibri"/>
              <a:cs typeface="Calibri"/>
            </a:rPr>
            <a:t>de  </a:t>
          </a:r>
          <a:r>
            <a:rPr lang="es-CL" sz="2000" kern="1200" spc="-10" dirty="0" smtClean="0">
              <a:latin typeface="Calibri"/>
              <a:cs typeface="Calibri"/>
            </a:rPr>
            <a:t>trabajo </a:t>
          </a:r>
          <a:r>
            <a:rPr lang="es-CL" sz="2000" kern="1200" dirty="0" smtClean="0">
              <a:latin typeface="Calibri"/>
              <a:cs typeface="Calibri"/>
            </a:rPr>
            <a:t>basada en la </a:t>
          </a:r>
          <a:r>
            <a:rPr lang="es-CL" sz="2000" kern="1200" spc="-5" dirty="0" smtClean="0">
              <a:latin typeface="Calibri"/>
              <a:cs typeface="Calibri"/>
            </a:rPr>
            <a:t>honestidad  </a:t>
          </a:r>
          <a:r>
            <a:rPr lang="es-CL" sz="2000" kern="1200" dirty="0" smtClean="0">
              <a:latin typeface="Calibri"/>
              <a:cs typeface="Calibri"/>
            </a:rPr>
            <a:t>y la </a:t>
          </a:r>
          <a:r>
            <a:rPr lang="es-CL" sz="2000" kern="1200" spc="-5" dirty="0" smtClean="0">
              <a:latin typeface="Calibri"/>
              <a:cs typeface="Calibri"/>
            </a:rPr>
            <a:t>integridad, </a:t>
          </a:r>
          <a:r>
            <a:rPr lang="es-CL" sz="2000" kern="1200" spc="-10" dirty="0" smtClean="0">
              <a:latin typeface="Calibri"/>
              <a:cs typeface="Calibri"/>
            </a:rPr>
            <a:t>yendo </a:t>
          </a:r>
          <a:r>
            <a:rPr lang="es-CL" sz="2000" kern="1200" spc="-5" dirty="0" smtClean="0">
              <a:latin typeface="Calibri"/>
              <a:cs typeface="Calibri"/>
            </a:rPr>
            <a:t>más </a:t>
          </a:r>
          <a:r>
            <a:rPr lang="es-CL" sz="2000" kern="1200" dirty="0" smtClean="0">
              <a:latin typeface="Calibri"/>
              <a:cs typeface="Calibri"/>
            </a:rPr>
            <a:t>allá</a:t>
          </a:r>
          <a:r>
            <a:rPr lang="es-CL" sz="2000" kern="1200" spc="-114" dirty="0" smtClean="0">
              <a:latin typeface="Calibri"/>
              <a:cs typeface="Calibri"/>
            </a:rPr>
            <a:t> </a:t>
          </a:r>
          <a:r>
            <a:rPr lang="es-CL" sz="2000" kern="1200" spc="-5" dirty="0" smtClean="0">
              <a:latin typeface="Calibri"/>
              <a:cs typeface="Calibri"/>
            </a:rPr>
            <a:t>de  </a:t>
          </a:r>
          <a:r>
            <a:rPr lang="es-CL" sz="2000" kern="1200" dirty="0" smtClean="0">
              <a:latin typeface="Calibri"/>
              <a:cs typeface="Calibri"/>
            </a:rPr>
            <a:t>la</a:t>
          </a:r>
          <a:r>
            <a:rPr lang="es-CL" sz="2000" kern="1200" spc="-5" dirty="0" smtClean="0">
              <a:latin typeface="Calibri"/>
              <a:cs typeface="Calibri"/>
            </a:rPr>
            <a:t> </a:t>
          </a:r>
          <a:r>
            <a:rPr lang="es-CL" sz="2000" kern="1200" spc="-70" dirty="0" smtClean="0">
              <a:latin typeface="Calibri"/>
              <a:cs typeface="Calibri"/>
            </a:rPr>
            <a:t>ley.</a:t>
          </a:r>
          <a:endParaRPr lang="es-CL" sz="2000" kern="1200" dirty="0"/>
        </a:p>
      </dsp:txBody>
      <dsp:txXfrm rot="-5400000">
        <a:off x="2281429" y="1555640"/>
        <a:ext cx="7002906" cy="1126620"/>
      </dsp:txXfrm>
    </dsp:sp>
    <dsp:sp modelId="{FD2AAF20-CFA9-4F49-A6EC-22D0BAD9C7C7}">
      <dsp:nvSpPr>
        <dsp:cNvPr id="0" name=""/>
        <dsp:cNvSpPr/>
      </dsp:nvSpPr>
      <dsp:spPr>
        <a:xfrm>
          <a:off x="5296" y="1436084"/>
          <a:ext cx="2276132" cy="1365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spc="-20" dirty="0" smtClean="0"/>
            <a:t>Ética </a:t>
          </a:r>
          <a:r>
            <a:rPr lang="es-CL" sz="3200" kern="1200" spc="-5" dirty="0" smtClean="0"/>
            <a:t>del</a:t>
          </a:r>
          <a:r>
            <a:rPr lang="es-CL" sz="3200" kern="1200" spc="-65" dirty="0" smtClean="0"/>
            <a:t> </a:t>
          </a:r>
          <a:r>
            <a:rPr lang="es-CL" sz="3200" kern="1200" spc="-20" dirty="0" smtClean="0"/>
            <a:t>trabajo</a:t>
          </a:r>
          <a:endParaRPr lang="es-CL" sz="3200" kern="1200" dirty="0"/>
        </a:p>
      </dsp:txBody>
      <dsp:txXfrm>
        <a:off x="71965" y="1502753"/>
        <a:ext cx="2142794" cy="1232391"/>
      </dsp:txXfrm>
    </dsp:sp>
    <dsp:sp modelId="{0FD5E758-11D5-448B-88D9-478C6B4F956E}">
      <dsp:nvSpPr>
        <dsp:cNvPr id="0" name=""/>
        <dsp:cNvSpPr/>
      </dsp:nvSpPr>
      <dsp:spPr>
        <a:xfrm rot="5400000">
          <a:off x="5300799" y="21037"/>
          <a:ext cx="1092583" cy="7063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spc="-5" dirty="0" smtClean="0">
              <a:latin typeface="Calibri"/>
              <a:cs typeface="Calibri"/>
            </a:rPr>
            <a:t>Hacer </a:t>
          </a:r>
          <a:r>
            <a:rPr lang="es-CL" sz="2400" kern="1200" dirty="0" smtClean="0">
              <a:latin typeface="Calibri"/>
              <a:cs typeface="Calibri"/>
            </a:rPr>
            <a:t>lo </a:t>
          </a:r>
          <a:r>
            <a:rPr lang="es-CL" sz="2400" kern="1200" spc="-25" dirty="0" smtClean="0">
              <a:latin typeface="Calibri"/>
              <a:cs typeface="Calibri"/>
            </a:rPr>
            <a:t>correcto</a:t>
          </a:r>
          <a:r>
            <a:rPr lang="es-CL" sz="2400" kern="1200" spc="-95" dirty="0" smtClean="0">
              <a:latin typeface="Calibri"/>
              <a:cs typeface="Calibri"/>
            </a:rPr>
            <a:t> </a:t>
          </a:r>
          <a:r>
            <a:rPr lang="es-CL" sz="2400" kern="1200" spc="-5" dirty="0" smtClean="0">
              <a:latin typeface="Calibri"/>
              <a:cs typeface="Calibri"/>
            </a:rPr>
            <a:t>sin  que nadie </a:t>
          </a:r>
          <a:r>
            <a:rPr lang="es-CL" sz="2400" kern="1200" spc="-40" dirty="0" smtClean="0">
              <a:latin typeface="Calibri"/>
              <a:cs typeface="Calibri"/>
            </a:rPr>
            <a:t>te</a:t>
          </a:r>
          <a:r>
            <a:rPr lang="es-CL" sz="2400" kern="1200" spc="-25" dirty="0" smtClean="0">
              <a:latin typeface="Calibri"/>
              <a:cs typeface="Calibri"/>
            </a:rPr>
            <a:t> </a:t>
          </a:r>
          <a:r>
            <a:rPr lang="es-CL" sz="2400" kern="1200" spc="-10" dirty="0" smtClean="0">
              <a:latin typeface="Calibri"/>
              <a:cs typeface="Calibri"/>
            </a:rPr>
            <a:t>vea</a:t>
          </a:r>
          <a:endParaRPr lang="es-CL" sz="2400" kern="1200" dirty="0"/>
        </a:p>
      </dsp:txBody>
      <dsp:txXfrm rot="-5400000">
        <a:off x="2315164" y="3060008"/>
        <a:ext cx="7010518" cy="985911"/>
      </dsp:txXfrm>
    </dsp:sp>
    <dsp:sp modelId="{F21F9397-1947-4D05-A5B0-41598E635128}">
      <dsp:nvSpPr>
        <dsp:cNvPr id="0" name=""/>
        <dsp:cNvSpPr/>
      </dsp:nvSpPr>
      <dsp:spPr>
        <a:xfrm>
          <a:off x="5296" y="2870100"/>
          <a:ext cx="2309867" cy="1365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spc="-15" dirty="0" smtClean="0"/>
            <a:t>Integridad</a:t>
          </a:r>
          <a:endParaRPr lang="es-CL" sz="3200" kern="1200" dirty="0"/>
        </a:p>
      </dsp:txBody>
      <dsp:txXfrm>
        <a:off x="71965" y="2936769"/>
        <a:ext cx="2176529" cy="1232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838A0-65FB-4A69-95AF-58F513623CE9}">
      <dsp:nvSpPr>
        <dsp:cNvPr id="0" name=""/>
        <dsp:cNvSpPr/>
      </dsp:nvSpPr>
      <dsp:spPr>
        <a:xfrm>
          <a:off x="1392143" y="0"/>
          <a:ext cx="670163" cy="67026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E8883-420E-4D73-AA03-3A8FB7F7C82E}">
      <dsp:nvSpPr>
        <dsp:cNvPr id="0" name=""/>
        <dsp:cNvSpPr/>
      </dsp:nvSpPr>
      <dsp:spPr>
        <a:xfrm>
          <a:off x="1540271" y="241986"/>
          <a:ext cx="372397" cy="186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LIDER</a:t>
          </a:r>
          <a:endParaRPr lang="es-CL" sz="1200" kern="1200" dirty="0"/>
        </a:p>
      </dsp:txBody>
      <dsp:txXfrm>
        <a:off x="1540271" y="241986"/>
        <a:ext cx="372397" cy="186153"/>
      </dsp:txXfrm>
    </dsp:sp>
    <dsp:sp modelId="{EC848211-529B-4691-A617-C04B7A257E9A}">
      <dsp:nvSpPr>
        <dsp:cNvPr id="0" name=""/>
        <dsp:cNvSpPr/>
      </dsp:nvSpPr>
      <dsp:spPr>
        <a:xfrm>
          <a:off x="1206007" y="385117"/>
          <a:ext cx="670163" cy="67026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091EA-82BA-4D54-A44A-5C5A7DD48EA7}">
      <dsp:nvSpPr>
        <dsp:cNvPr id="0" name=""/>
        <dsp:cNvSpPr/>
      </dsp:nvSpPr>
      <dsp:spPr>
        <a:xfrm>
          <a:off x="1354891" y="629331"/>
          <a:ext cx="372397" cy="186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00" kern="1200" dirty="0" smtClean="0"/>
            <a:t>COORDI</a:t>
          </a:r>
          <a:r>
            <a:rPr lang="es-CL" sz="500" kern="1200" dirty="0" smtClean="0"/>
            <a:t>NADOR</a:t>
          </a:r>
          <a:endParaRPr lang="es-CL" sz="500" kern="1200" dirty="0"/>
        </a:p>
      </dsp:txBody>
      <dsp:txXfrm>
        <a:off x="1354891" y="629331"/>
        <a:ext cx="372397" cy="186153"/>
      </dsp:txXfrm>
    </dsp:sp>
    <dsp:sp modelId="{F5141717-C1F8-462F-9739-6A7FC953189C}">
      <dsp:nvSpPr>
        <dsp:cNvPr id="0" name=""/>
        <dsp:cNvSpPr/>
      </dsp:nvSpPr>
      <dsp:spPr>
        <a:xfrm>
          <a:off x="1439841" y="805019"/>
          <a:ext cx="575774" cy="57600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9403F-3DBD-4A47-922B-CE497D97CCCF}">
      <dsp:nvSpPr>
        <dsp:cNvPr id="0" name=""/>
        <dsp:cNvSpPr/>
      </dsp:nvSpPr>
      <dsp:spPr>
        <a:xfrm>
          <a:off x="1541152" y="1017233"/>
          <a:ext cx="372397" cy="186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00" kern="1200" dirty="0" smtClean="0"/>
            <a:t>PARTICIPACIÓN</a:t>
          </a:r>
          <a:endParaRPr lang="es-CL" sz="400" kern="1200" dirty="0"/>
        </a:p>
      </dsp:txBody>
      <dsp:txXfrm>
        <a:off x="1541152" y="1017233"/>
        <a:ext cx="372397" cy="186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79653-1395-4D04-8B5A-B99A3A61BCC3}">
      <dsp:nvSpPr>
        <dsp:cNvPr id="0" name=""/>
        <dsp:cNvSpPr/>
      </dsp:nvSpPr>
      <dsp:spPr>
        <a:xfrm rot="5400000">
          <a:off x="1145997" y="1490298"/>
          <a:ext cx="2330039" cy="2808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87FF4-301F-41C6-8531-D52F7F13C872}">
      <dsp:nvSpPr>
        <dsp:cNvPr id="0" name=""/>
        <dsp:cNvSpPr/>
      </dsp:nvSpPr>
      <dsp:spPr>
        <a:xfrm>
          <a:off x="1681573" y="2633"/>
          <a:ext cx="3120805" cy="18724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Resultados de Encuesta</a:t>
          </a:r>
          <a:endParaRPr lang="es-CL" sz="1900" kern="1200" dirty="0"/>
        </a:p>
      </dsp:txBody>
      <dsp:txXfrm>
        <a:off x="1736416" y="57476"/>
        <a:ext cx="3011119" cy="1762797"/>
      </dsp:txXfrm>
    </dsp:sp>
    <dsp:sp modelId="{532C597A-8DEA-42E1-BE25-1EDDA651F840}">
      <dsp:nvSpPr>
        <dsp:cNvPr id="0" name=""/>
        <dsp:cNvSpPr/>
      </dsp:nvSpPr>
      <dsp:spPr>
        <a:xfrm>
          <a:off x="2316299" y="2660600"/>
          <a:ext cx="4140106" cy="280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D03EE-88B7-437A-B216-55884E2DB143}">
      <dsp:nvSpPr>
        <dsp:cNvPr id="0" name=""/>
        <dsp:cNvSpPr/>
      </dsp:nvSpPr>
      <dsp:spPr>
        <a:xfrm>
          <a:off x="1681573" y="2343237"/>
          <a:ext cx="3120805" cy="18724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Entrevistas/Grupos de Discusión</a:t>
          </a:r>
          <a:endParaRPr lang="es-CL" sz="1900" kern="1200" dirty="0"/>
        </a:p>
      </dsp:txBody>
      <dsp:txXfrm>
        <a:off x="1736416" y="2398080"/>
        <a:ext cx="3011119" cy="1762797"/>
      </dsp:txXfrm>
    </dsp:sp>
    <dsp:sp modelId="{B50FDAA6-A1F3-41DC-BB4F-1BD5C669E4D0}">
      <dsp:nvSpPr>
        <dsp:cNvPr id="0" name=""/>
        <dsp:cNvSpPr/>
      </dsp:nvSpPr>
      <dsp:spPr>
        <a:xfrm rot="16200000">
          <a:off x="5296668" y="1490298"/>
          <a:ext cx="2330039" cy="2808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1057A-7E98-4B63-9CD5-096B7BDCAF80}">
      <dsp:nvSpPr>
        <dsp:cNvPr id="0" name=""/>
        <dsp:cNvSpPr/>
      </dsp:nvSpPr>
      <dsp:spPr>
        <a:xfrm>
          <a:off x="5832244" y="2343237"/>
          <a:ext cx="3120805" cy="18724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Legislación</a:t>
          </a:r>
          <a:endParaRPr lang="es-CL" sz="1900" kern="1200" dirty="0"/>
        </a:p>
      </dsp:txBody>
      <dsp:txXfrm>
        <a:off x="5887087" y="2398080"/>
        <a:ext cx="3011119" cy="1762797"/>
      </dsp:txXfrm>
    </dsp:sp>
    <dsp:sp modelId="{9BA2BEBF-FB1E-4A40-A60F-18331A96475A}">
      <dsp:nvSpPr>
        <dsp:cNvPr id="0" name=""/>
        <dsp:cNvSpPr/>
      </dsp:nvSpPr>
      <dsp:spPr>
        <a:xfrm>
          <a:off x="5832244" y="2633"/>
          <a:ext cx="3120805" cy="18724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Describir los resultados más importantes  respecto a los valores, ambiente laboral, ética y  probidad que se presentan en la institución.</a:t>
          </a:r>
          <a:endParaRPr lang="es-CL" sz="1900" kern="1200" dirty="0"/>
        </a:p>
      </dsp:txBody>
      <dsp:txXfrm>
        <a:off x="5887087" y="57476"/>
        <a:ext cx="3011119" cy="1762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0F9D5-65F8-4E8C-940C-9D5B9E360CAF}">
      <dsp:nvSpPr>
        <dsp:cNvPr id="0" name=""/>
        <dsp:cNvSpPr/>
      </dsp:nvSpPr>
      <dsp:spPr>
        <a:xfrm>
          <a:off x="838026" y="149"/>
          <a:ext cx="6615142" cy="3969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500" b="1" kern="1200" dirty="0" smtClean="0"/>
            <a:t>Tipos</a:t>
          </a:r>
          <a:endParaRPr lang="es-CL" sz="4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500" kern="1200" dirty="0" smtClean="0"/>
            <a:t>Declarativos</a:t>
          </a:r>
          <a:endParaRPr lang="es-CL" sz="3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500" kern="1200" dirty="0" smtClean="0"/>
            <a:t>Por valores</a:t>
          </a:r>
          <a:endParaRPr lang="es-CL" sz="3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500" kern="1200" dirty="0" smtClean="0"/>
            <a:t>Por conductas (conflictos de interés, regalos, viajes, etc.)</a:t>
          </a:r>
          <a:endParaRPr lang="es-CL" sz="3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500" kern="1200" dirty="0" smtClean="0"/>
            <a:t>Por grupos de interés</a:t>
          </a:r>
          <a:endParaRPr lang="es-CL" sz="3500" kern="1200" dirty="0"/>
        </a:p>
      </dsp:txBody>
      <dsp:txXfrm>
        <a:off x="838026" y="149"/>
        <a:ext cx="6615142" cy="39690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B8739-935F-4FE6-9ED3-C47C9F02D616}">
      <dsp:nvSpPr>
        <dsp:cNvPr id="0" name=""/>
        <dsp:cNvSpPr/>
      </dsp:nvSpPr>
      <dsp:spPr>
        <a:xfrm rot="16200000">
          <a:off x="2273" y="665"/>
          <a:ext cx="4711345" cy="471134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5500" kern="1200" dirty="0" smtClean="0"/>
            <a:t>Lenguaje simple</a:t>
          </a:r>
          <a:endParaRPr lang="es-CL" sz="5500" kern="1200" dirty="0"/>
        </a:p>
      </dsp:txBody>
      <dsp:txXfrm rot="5400000">
        <a:off x="2274" y="1178500"/>
        <a:ext cx="3886860" cy="2355673"/>
      </dsp:txXfrm>
    </dsp:sp>
    <dsp:sp modelId="{D096D065-22C7-4E34-8503-85D364FE7439}">
      <dsp:nvSpPr>
        <dsp:cNvPr id="0" name=""/>
        <dsp:cNvSpPr/>
      </dsp:nvSpPr>
      <dsp:spPr>
        <a:xfrm rot="5400000">
          <a:off x="5995410" y="665"/>
          <a:ext cx="4711345" cy="471134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5500" kern="1200" dirty="0" smtClean="0"/>
            <a:t>Conductas concretas</a:t>
          </a:r>
          <a:endParaRPr lang="es-CL" sz="5500" kern="1200" dirty="0"/>
        </a:p>
      </dsp:txBody>
      <dsp:txXfrm rot="-5400000">
        <a:off x="6819896" y="1178501"/>
        <a:ext cx="3886860" cy="23556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35589-5DC1-48C3-BD6C-994AD0FA86AC}">
      <dsp:nvSpPr>
        <dsp:cNvPr id="0" name=""/>
        <dsp:cNvSpPr/>
      </dsp:nvSpPr>
      <dsp:spPr>
        <a:xfrm rot="5400000">
          <a:off x="-410176" y="414179"/>
          <a:ext cx="2734510" cy="1914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Compromisos de nuestros funcionarios (as):</a:t>
          </a:r>
          <a:endParaRPr lang="es-CL" sz="1900" kern="1200" dirty="0"/>
        </a:p>
      </dsp:txBody>
      <dsp:txXfrm rot="-5400000">
        <a:off x="1" y="961082"/>
        <a:ext cx="1914157" cy="820353"/>
      </dsp:txXfrm>
    </dsp:sp>
    <dsp:sp modelId="{CC6B1F6A-EE66-4FE3-AC9B-562290E00D2B}">
      <dsp:nvSpPr>
        <dsp:cNvPr id="0" name=""/>
        <dsp:cNvSpPr/>
      </dsp:nvSpPr>
      <dsp:spPr>
        <a:xfrm rot="5400000">
          <a:off x="5100688" y="-3182528"/>
          <a:ext cx="1777431" cy="8150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9859C-FA64-44E5-9495-49F60124FBBF}">
      <dsp:nvSpPr>
        <dsp:cNvPr id="0" name=""/>
        <dsp:cNvSpPr/>
      </dsp:nvSpPr>
      <dsp:spPr>
        <a:xfrm rot="5400000">
          <a:off x="-410176" y="2866725"/>
          <a:ext cx="2734510" cy="1914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i="1" kern="1200" dirty="0" smtClean="0"/>
            <a:t>Por ejemplo:</a:t>
          </a:r>
          <a:endParaRPr lang="es-CL" sz="1900" kern="1200" dirty="0"/>
        </a:p>
      </dsp:txBody>
      <dsp:txXfrm rot="-5400000">
        <a:off x="1" y="3413628"/>
        <a:ext cx="1914157" cy="820353"/>
      </dsp:txXfrm>
    </dsp:sp>
    <dsp:sp modelId="{5DFD8371-4D48-4329-9FEB-B0033100548B}">
      <dsp:nvSpPr>
        <dsp:cNvPr id="0" name=""/>
        <dsp:cNvSpPr/>
      </dsp:nvSpPr>
      <dsp:spPr>
        <a:xfrm rot="5400000">
          <a:off x="5100688" y="-729981"/>
          <a:ext cx="1777431" cy="8150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Con la institución</a:t>
          </a:r>
          <a:endParaRPr lang="es-C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Con los usuarios</a:t>
          </a:r>
          <a:endParaRPr lang="es-C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Con los proveedores</a:t>
          </a:r>
          <a:endParaRPr lang="es-C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Con la ciudadanía</a:t>
          </a:r>
          <a:endParaRPr lang="es-C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Con el medio ambiente</a:t>
          </a:r>
          <a:endParaRPr lang="es-C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Con otras entidades del Estado o entidades  internacionales</a:t>
          </a:r>
          <a:endParaRPr lang="es-CL" sz="1600" kern="1200" dirty="0"/>
        </a:p>
      </dsp:txBody>
      <dsp:txXfrm rot="-5400000">
        <a:off x="1914157" y="2543317"/>
        <a:ext cx="8063727" cy="1603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10B5F3-E18E-46DF-870B-76F3406763A7}" type="datetimeFigureOut">
              <a:rPr lang="es-CL" smtClean="0"/>
              <a:t>11/12/2018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C27678-2971-46BD-8C39-AC7F8C39B3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4317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D10B4C-93A9-4F62-864E-3420A0F9A037}" type="datetimeFigureOut">
              <a:rPr lang="es-CL" smtClean="0"/>
              <a:t>11/12/2018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C2A448-C4F6-42D2-8812-AA1FA4A167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1651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79"/>
          </a:xfrm>
          <a:prstGeom prst="rect">
            <a:avLst/>
          </a:prstGeom>
        </p:spPr>
        <p:txBody>
          <a:bodyPr lIns="91970" tIns="91970" rIns="91970" bIns="91970" anchor="t" anchorCtr="0">
            <a:noAutofit/>
          </a:bodyPr>
          <a:lstStyle/>
          <a:p>
            <a:endParaRPr dirty="0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5325"/>
            <a:ext cx="6200775" cy="3487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70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2A448-C4F6-42D2-8812-AA1FA4A16783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323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11/12/2018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008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11/12/2018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174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11/12/2018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932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862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4221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6C8A-564C-4D4E-8D47-4E6F8A33D87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D308-5F9C-A445-B9C6-12C4C03B248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35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6C8A-564C-4D4E-8D47-4E6F8A33D87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D308-5F9C-A445-B9C6-12C4C03B248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7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6C8A-564C-4D4E-8D47-4E6F8A33D87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D308-5F9C-A445-B9C6-12C4C03B248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4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6C8A-564C-4D4E-8D47-4E6F8A33D87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D308-5F9C-A445-B9C6-12C4C03B248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31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6C8A-564C-4D4E-8D47-4E6F8A33D87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D308-5F9C-A445-B9C6-12C4C03B248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70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6C8A-564C-4D4E-8D47-4E6F8A33D87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D308-5F9C-A445-B9C6-12C4C03B248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7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11/12/2018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211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6C8A-564C-4D4E-8D47-4E6F8A33D87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D308-5F9C-A445-B9C6-12C4C03B248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64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6C8A-564C-4D4E-8D47-4E6F8A33D87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D308-5F9C-A445-B9C6-12C4C03B248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25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6C8A-564C-4D4E-8D47-4E6F8A33D87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D308-5F9C-A445-B9C6-12C4C03B248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1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6C8A-564C-4D4E-8D47-4E6F8A33D87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D308-5F9C-A445-B9C6-12C4C03B248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0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6C8A-564C-4D4E-8D47-4E6F8A33D87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D308-5F9C-A445-B9C6-12C4C03B248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36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06401" y="6382781"/>
            <a:ext cx="28447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kern="0" dirty="0"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463819" y="6356351"/>
            <a:ext cx="44703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kern="0" dirty="0"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49" y="6453335"/>
            <a:ext cx="1000868" cy="14405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>
            <a:off x="0" y="0"/>
            <a:ext cx="12192000" cy="1110352"/>
          </a:xfrm>
          <a:prstGeom prst="rect">
            <a:avLst/>
          </a:prstGeom>
          <a:solidFill>
            <a:srgbClr val="36609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40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541867" y="1905550"/>
            <a:ext cx="11108267" cy="4243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15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78740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960" marR="0" lvl="2" indent="-736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97280" marR="0" lvl="3" indent="-9398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280160" marR="0" lvl="4" indent="-105410" algn="l" rtl="0">
              <a:spcBef>
                <a:spcPts val="260"/>
              </a:spcBef>
              <a:buClr>
                <a:schemeClr val="accent6"/>
              </a:buClr>
              <a:buSzPct val="1000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554480" marR="0" lvl="5" indent="-106680" algn="l" rtl="0">
              <a:spcBef>
                <a:spcPts val="24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828800" marR="0" lvl="6" indent="-114300" algn="l" rtl="0">
              <a:spcBef>
                <a:spcPts val="24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103120" marR="0" lvl="7" indent="-109220" algn="l" rtl="0">
              <a:spcBef>
                <a:spcPts val="24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377440" marR="0" lvl="8" indent="-116839" algn="l" rtl="0">
              <a:spcBef>
                <a:spcPts val="240"/>
              </a:spcBef>
              <a:buClr>
                <a:schemeClr val="accent5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541867" y="286651"/>
            <a:ext cx="11108267" cy="747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8640" marR="0" lvl="1" indent="-78740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22960" marR="0" lvl="2" indent="-86360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97280" marR="0" lvl="3" indent="-9398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280160" marR="0" lvl="4" indent="-105410" algn="l" rtl="0">
              <a:spcBef>
                <a:spcPts val="260"/>
              </a:spcBef>
              <a:buClr>
                <a:schemeClr val="accent6"/>
              </a:buClr>
              <a:buSzPct val="1000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554480" marR="0" lvl="5" indent="-106680" algn="l" rtl="0">
              <a:spcBef>
                <a:spcPts val="24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828800" marR="0" lvl="6" indent="-114300" algn="l" rtl="0">
              <a:spcBef>
                <a:spcPts val="24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103120" marR="0" lvl="7" indent="-109220" algn="l" rtl="0">
              <a:spcBef>
                <a:spcPts val="24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377440" marR="0" lvl="8" indent="-116839" algn="l" rtl="0">
              <a:spcBef>
                <a:spcPts val="240"/>
              </a:spcBef>
              <a:buClr>
                <a:schemeClr val="accent5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573057" y="1317862"/>
            <a:ext cx="11108267" cy="3801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78740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22960" marR="0" lvl="2" indent="-86360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097280" marR="0" lvl="3" indent="-93980" algn="l" rtl="0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280160" marR="0" lvl="4" indent="-105410" algn="l" rtl="0">
              <a:spcBef>
                <a:spcPts val="260"/>
              </a:spcBef>
              <a:buClr>
                <a:schemeClr val="accent6"/>
              </a:buClr>
              <a:buSzPct val="1000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554480" marR="0" lvl="5" indent="-106680" algn="l" rtl="0">
              <a:spcBef>
                <a:spcPts val="24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828800" marR="0" lvl="6" indent="-114300" algn="l" rtl="0">
              <a:spcBef>
                <a:spcPts val="24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103120" marR="0" lvl="7" indent="-109220" algn="l" rtl="0">
              <a:spcBef>
                <a:spcPts val="24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377440" marR="0" lvl="8" indent="-116839" algn="l" rtl="0">
              <a:spcBef>
                <a:spcPts val="240"/>
              </a:spcBef>
              <a:buClr>
                <a:schemeClr val="accent5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45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11/12/2018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67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11/12/2018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76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11/12/2018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496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11/12/2018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207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11/12/2018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008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11/12/2018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398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t>11/12/2018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697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3956-91BF-474F-A922-518E787D7EC8}" type="datetimeFigureOut">
              <a:rPr lang="es-ES" smtClean="0"/>
              <a:t>11/12/2018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F253-02C3-B447-AB19-51731D38A06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302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3A8C6C8A-564C-4D4E-8D47-4E6F8A33D87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189"/>
              <a:t>11/12/2018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AEF6D308-5F9C-A445-B9C6-12C4C03B248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189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0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alianzaanticorrupcion.cl/AnticorrupcionUNCAC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" Target="slide9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1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07832" y="3023932"/>
            <a:ext cx="1037492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4500" b="1" dirty="0" smtClean="0">
                <a:solidFill>
                  <a:srgbClr val="002060"/>
                </a:solidFill>
              </a:rPr>
              <a:t>“ Implementación de Código de ética Municipalidad de Curarrehue  </a:t>
            </a:r>
            <a:r>
              <a:rPr lang="es-CL" sz="4500" b="1" dirty="0">
                <a:solidFill>
                  <a:srgbClr val="002060"/>
                </a:solidFill>
              </a:rPr>
              <a:t>”</a:t>
            </a:r>
          </a:p>
          <a:p>
            <a:pPr>
              <a:lnSpc>
                <a:spcPct val="80000"/>
              </a:lnSpc>
            </a:pPr>
            <a:endParaRPr lang="es-ES" sz="4500" b="1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46" y="406280"/>
            <a:ext cx="2173165" cy="2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5102" y="860298"/>
            <a:ext cx="2673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Difusión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posterior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84943"/>
              </p:ext>
            </p:extLst>
          </p:nvPr>
        </p:nvGraphicFramePr>
        <p:xfrm>
          <a:off x="387794" y="1439163"/>
          <a:ext cx="11114405" cy="4799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39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00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62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L" sz="24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/>
                        </a:rPr>
                        <a:t>P o s t e </a:t>
                      </a:r>
                      <a:r>
                        <a:rPr lang="es-CL" sz="2400" b="1" dirty="0" err="1" smtClean="0">
                          <a:solidFill>
                            <a:schemeClr val="bg1"/>
                          </a:solidFill>
                          <a:latin typeface="+mj-lt"/>
                          <a:cs typeface="Times New Roman"/>
                        </a:rPr>
                        <a:t>ri</a:t>
                      </a:r>
                      <a:r>
                        <a:rPr lang="es-CL" sz="24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/>
                        </a:rPr>
                        <a:t> o r</a:t>
                      </a:r>
                      <a:endParaRPr sz="2400" b="1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8408">
                <a:tc>
                  <a:txBody>
                    <a:bodyPr/>
                    <a:lstStyle/>
                    <a:p>
                      <a:pPr marL="67945">
                        <a:lnSpc>
                          <a:spcPts val="2335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Público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objetivo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spc="-40" dirty="0">
                          <a:latin typeface="Calibri"/>
                          <a:cs typeface="Calibri"/>
                        </a:rPr>
                        <a:t>Todos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los funcionarios y funcionarias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institución.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Grupos de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interés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externo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9109">
                <a:tc>
                  <a:txBody>
                    <a:bodyPr/>
                    <a:lstStyle/>
                    <a:p>
                      <a:pPr marL="67945">
                        <a:lnSpc>
                          <a:spcPts val="234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Objetivo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2900">
                        <a:lnSpc>
                          <a:spcPts val="2340"/>
                        </a:lnSpc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Explicar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temas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más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importantes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del Código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Ética.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11480" marR="62230" indent="-342900">
                        <a:lnSpc>
                          <a:spcPct val="107000"/>
                        </a:lnSpc>
                        <a:spcBef>
                          <a:spcPts val="190"/>
                        </a:spcBef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Notificar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que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serán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llamados a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inscribirse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 las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capacitaciones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que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estarán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impartiendo.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11480" indent="-342900">
                        <a:lnSpc>
                          <a:spcPct val="100000"/>
                        </a:lnSpc>
                        <a:spcBef>
                          <a:spcPts val="375"/>
                        </a:spcBef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Lanzamiento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oficial del Código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Ética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nivel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externo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8408">
                <a:tc>
                  <a:txBody>
                    <a:bodyPr/>
                    <a:lstStyle/>
                    <a:p>
                      <a:pPr marL="67945">
                        <a:lnSpc>
                          <a:spcPts val="234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Posibles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herramientas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Reuniones presenciales, boletín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interno, intranet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correo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electrónico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Web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institucional, prensa,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radio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8304">
                <a:tc>
                  <a:txBody>
                    <a:bodyPr/>
                    <a:lstStyle/>
                    <a:p>
                      <a:pPr marL="67945">
                        <a:lnSpc>
                          <a:spcPts val="2345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Cuando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5"/>
                        </a:lnSpc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Posterior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 la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redacción del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código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8892"/>
            <a:ext cx="12193588" cy="113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1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484286" y="3005726"/>
            <a:ext cx="6908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4500" b="1" dirty="0" smtClean="0">
                <a:solidFill>
                  <a:srgbClr val="002060"/>
                </a:solidFill>
              </a:rPr>
              <a:t>Fase de Diagnóstico</a:t>
            </a:r>
            <a:endParaRPr lang="es-CL" sz="48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477" y="220419"/>
            <a:ext cx="21764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-27145"/>
            <a:ext cx="12192000" cy="689291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b="1" spc="-45" dirty="0" smtClean="0">
                <a:solidFill>
                  <a:schemeClr val="bg1"/>
                </a:solidFill>
                <a:latin typeface="Calibri Light"/>
                <a:cs typeface="Calibri Light"/>
              </a:rPr>
              <a:t>Objetivos de la Fase Diagnóstico</a:t>
            </a:r>
            <a:endParaRPr b="1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016" y="1292340"/>
            <a:ext cx="10194925" cy="36600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 marR="333375" lvl="1" indent="-457200">
              <a:lnSpc>
                <a:spcPct val="92000"/>
              </a:lnSpc>
              <a:spcBef>
                <a:spcPts val="5"/>
              </a:spcBef>
              <a:buFont typeface="+mj-lt"/>
              <a:buAutoNum type="arabicPeriod"/>
              <a:tabLst>
                <a:tab pos="699135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Conocer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 </a:t>
            </a:r>
            <a:r>
              <a:rPr sz="3200" b="1" spc="-15" dirty="0">
                <a:latin typeface="Calibri"/>
                <a:cs typeface="Calibri"/>
              </a:rPr>
              <a:t>valores </a:t>
            </a:r>
            <a:r>
              <a:rPr sz="2400" spc="-5" dirty="0">
                <a:latin typeface="Calibri"/>
                <a:cs typeface="Calibri"/>
              </a:rPr>
              <a:t>que de acuerdo </a:t>
            </a:r>
            <a:r>
              <a:rPr sz="2400" dirty="0">
                <a:latin typeface="Calibri"/>
                <a:cs typeface="Calibri"/>
              </a:rPr>
              <a:t>a la </a:t>
            </a:r>
            <a:r>
              <a:rPr sz="2400" spc="-10" dirty="0">
                <a:latin typeface="Calibri"/>
                <a:cs typeface="Calibri"/>
              </a:rPr>
              <a:t>opinión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los </a:t>
            </a:r>
            <a:r>
              <a:rPr sz="2400" spc="-5" dirty="0">
                <a:latin typeface="Calibri"/>
                <a:cs typeface="Calibri"/>
              </a:rPr>
              <a:t>funcionarios</a:t>
            </a:r>
            <a:r>
              <a:rPr sz="2400" spc="-2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(as)  </a:t>
            </a:r>
            <a:r>
              <a:rPr sz="2400" spc="-10" dirty="0">
                <a:latin typeface="Calibri"/>
                <a:cs typeface="Calibri"/>
              </a:rPr>
              <a:t>caracterizan </a:t>
            </a:r>
            <a:r>
              <a:rPr sz="2400" dirty="0">
                <a:latin typeface="Calibri"/>
                <a:cs typeface="Calibri"/>
              </a:rPr>
              <a:t>a la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institución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lang="es-CL" sz="2400" spc="-5" dirty="0" smtClean="0">
              <a:latin typeface="Calibri"/>
              <a:cs typeface="Calibri"/>
            </a:endParaRPr>
          </a:p>
          <a:p>
            <a:pPr marL="927100" marR="333375" lvl="1" indent="-457200">
              <a:lnSpc>
                <a:spcPct val="92000"/>
              </a:lnSpc>
              <a:spcBef>
                <a:spcPts val="5"/>
              </a:spcBef>
              <a:buFont typeface="+mj-lt"/>
              <a:buAutoNum type="arabicPeriod"/>
              <a:tabLst>
                <a:tab pos="699135" algn="l"/>
              </a:tabLst>
            </a:pPr>
            <a:endParaRPr sz="2400" dirty="0">
              <a:latin typeface="Calibri"/>
              <a:cs typeface="Calibri"/>
            </a:endParaRPr>
          </a:p>
          <a:p>
            <a:pPr marL="927100" marR="879475" lvl="1" indent="-457200" algn="just">
              <a:lnSpc>
                <a:spcPct val="91000"/>
              </a:lnSpc>
              <a:spcBef>
                <a:spcPts val="409"/>
              </a:spcBef>
              <a:buFont typeface="+mj-lt"/>
              <a:buAutoNum type="arabicPeriod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Captar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" dirty="0">
                <a:latin typeface="Calibri"/>
                <a:cs typeface="Calibri"/>
              </a:rPr>
              <a:t>opinión de </a:t>
            </a:r>
            <a:r>
              <a:rPr sz="2400" dirty="0">
                <a:latin typeface="Calibri"/>
                <a:cs typeface="Calibri"/>
              </a:rPr>
              <a:t>los </a:t>
            </a:r>
            <a:r>
              <a:rPr sz="2400" spc="-5" dirty="0">
                <a:latin typeface="Calibri"/>
                <a:cs typeface="Calibri"/>
              </a:rPr>
              <a:t>funcionarios/as </a:t>
            </a:r>
            <a:r>
              <a:rPr sz="2400" spc="-10" dirty="0">
                <a:latin typeface="Calibri"/>
                <a:cs typeface="Calibri"/>
              </a:rPr>
              <a:t>respecto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las </a:t>
            </a:r>
            <a:r>
              <a:rPr sz="3200" b="1" spc="-5" dirty="0">
                <a:latin typeface="Calibri"/>
                <a:cs typeface="Calibri"/>
              </a:rPr>
              <a:t>relaciones  </a:t>
            </a:r>
            <a:r>
              <a:rPr sz="3200" b="1" spc="-10" dirty="0">
                <a:latin typeface="Calibri"/>
                <a:cs typeface="Calibri"/>
              </a:rPr>
              <a:t>internas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3200" b="1" dirty="0">
                <a:latin typeface="Calibri"/>
                <a:cs typeface="Calibri"/>
              </a:rPr>
              <a:t>las </a:t>
            </a:r>
            <a:r>
              <a:rPr sz="3200" b="1" spc="-10" dirty="0">
                <a:latin typeface="Calibri"/>
                <a:cs typeface="Calibri"/>
              </a:rPr>
              <a:t>conductas éticas </a:t>
            </a:r>
            <a:r>
              <a:rPr sz="3200" b="1" dirty="0">
                <a:latin typeface="Calibri"/>
                <a:cs typeface="Calibri"/>
              </a:rPr>
              <a:t>y </a:t>
            </a:r>
            <a:r>
              <a:rPr sz="3200" b="1" spc="-5" dirty="0">
                <a:latin typeface="Calibri"/>
                <a:cs typeface="Calibri"/>
              </a:rPr>
              <a:t>probas </a:t>
            </a:r>
            <a:r>
              <a:rPr sz="2400" spc="-15" dirty="0">
                <a:latin typeface="Calibri"/>
                <a:cs typeface="Calibri"/>
              </a:rPr>
              <a:t>dentro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 </a:t>
            </a:r>
            <a:r>
              <a:rPr sz="2400" spc="-5" dirty="0" err="1">
                <a:latin typeface="Calibri"/>
                <a:cs typeface="Calibri"/>
              </a:rPr>
              <a:t>institución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lang="es-CL" sz="2400" spc="-5" dirty="0" smtClean="0">
              <a:latin typeface="Calibri"/>
              <a:cs typeface="Calibri"/>
            </a:endParaRPr>
          </a:p>
          <a:p>
            <a:pPr marL="927100" marR="879475" lvl="1" indent="-457200" algn="just">
              <a:lnSpc>
                <a:spcPct val="91000"/>
              </a:lnSpc>
              <a:spcBef>
                <a:spcPts val="409"/>
              </a:spcBef>
              <a:buFont typeface="+mj-lt"/>
              <a:buAutoNum type="arabicPeriod"/>
              <a:tabLst>
                <a:tab pos="699135" algn="l"/>
              </a:tabLst>
            </a:pPr>
            <a:endParaRPr sz="2400" dirty="0">
              <a:latin typeface="Calibri"/>
              <a:cs typeface="Calibri"/>
            </a:endParaRPr>
          </a:p>
          <a:p>
            <a:pPr marL="927100" marR="5080" lvl="1" indent="-457200">
              <a:lnSpc>
                <a:spcPct val="92400"/>
              </a:lnSpc>
              <a:spcBef>
                <a:spcPts val="359"/>
              </a:spcBef>
              <a:buFont typeface="+mj-lt"/>
              <a:buAutoNum type="arabicPeriod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Identificación de </a:t>
            </a:r>
            <a:r>
              <a:rPr sz="3200" b="1" spc="-5" dirty="0">
                <a:latin typeface="Calibri"/>
                <a:cs typeface="Calibri"/>
              </a:rPr>
              <a:t>casos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5" dirty="0">
                <a:latin typeface="Calibri"/>
                <a:cs typeface="Calibri"/>
              </a:rPr>
              <a:t>faltas </a:t>
            </a:r>
            <a:r>
              <a:rPr sz="2400" dirty="0">
                <a:latin typeface="Calibri"/>
                <a:cs typeface="Calibri"/>
              </a:rPr>
              <a:t>a la </a:t>
            </a:r>
            <a:r>
              <a:rPr sz="2400" spc="-10" dirty="0">
                <a:latin typeface="Calibri"/>
                <a:cs typeface="Calibri"/>
              </a:rPr>
              <a:t>probidad </a:t>
            </a:r>
            <a:r>
              <a:rPr sz="2400" spc="-15" dirty="0">
                <a:latin typeface="Calibri"/>
                <a:cs typeface="Calibri"/>
              </a:rPr>
              <a:t>y/o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ética </a:t>
            </a:r>
            <a:r>
              <a:rPr sz="2400" spc="-5" dirty="0">
                <a:latin typeface="Calibri"/>
                <a:cs typeface="Calibri"/>
              </a:rPr>
              <a:t>que servirán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  </a:t>
            </a:r>
            <a:r>
              <a:rPr sz="2400" spc="-5" dirty="0">
                <a:latin typeface="Calibri"/>
                <a:cs typeface="Calibri"/>
              </a:rPr>
              <a:t>ejemplificar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código.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724" y="5512308"/>
            <a:ext cx="10709275" cy="814069"/>
          </a:xfrm>
          <a:custGeom>
            <a:avLst/>
            <a:gdLst/>
            <a:ahLst/>
            <a:cxnLst/>
            <a:rect l="l" t="t" r="r" b="b"/>
            <a:pathLst>
              <a:path w="10709275" h="814070">
                <a:moveTo>
                  <a:pt x="10573512" y="0"/>
                </a:moveTo>
                <a:lnTo>
                  <a:pt x="135635" y="0"/>
                </a:lnTo>
                <a:lnTo>
                  <a:pt x="92761" y="6912"/>
                </a:lnTo>
                <a:lnTo>
                  <a:pt x="55527" y="26164"/>
                </a:lnTo>
                <a:lnTo>
                  <a:pt x="26167" y="55522"/>
                </a:lnTo>
                <a:lnTo>
                  <a:pt x="6914" y="92756"/>
                </a:lnTo>
                <a:lnTo>
                  <a:pt x="0" y="135635"/>
                </a:lnTo>
                <a:lnTo>
                  <a:pt x="0" y="678179"/>
                </a:lnTo>
                <a:lnTo>
                  <a:pt x="6914" y="721049"/>
                </a:lnTo>
                <a:lnTo>
                  <a:pt x="26167" y="758282"/>
                </a:lnTo>
                <a:lnTo>
                  <a:pt x="55527" y="787644"/>
                </a:lnTo>
                <a:lnTo>
                  <a:pt x="92761" y="806900"/>
                </a:lnTo>
                <a:lnTo>
                  <a:pt x="135635" y="813815"/>
                </a:lnTo>
                <a:lnTo>
                  <a:pt x="10573512" y="813815"/>
                </a:lnTo>
                <a:lnTo>
                  <a:pt x="10616391" y="806900"/>
                </a:lnTo>
                <a:lnTo>
                  <a:pt x="10653625" y="787644"/>
                </a:lnTo>
                <a:lnTo>
                  <a:pt x="10682983" y="758282"/>
                </a:lnTo>
                <a:lnTo>
                  <a:pt x="10702235" y="721049"/>
                </a:lnTo>
                <a:lnTo>
                  <a:pt x="10709148" y="678179"/>
                </a:lnTo>
                <a:lnTo>
                  <a:pt x="10709148" y="135635"/>
                </a:lnTo>
                <a:lnTo>
                  <a:pt x="10702235" y="92756"/>
                </a:lnTo>
                <a:lnTo>
                  <a:pt x="10682983" y="55522"/>
                </a:lnTo>
                <a:lnTo>
                  <a:pt x="10653625" y="26164"/>
                </a:lnTo>
                <a:lnTo>
                  <a:pt x="10616391" y="6912"/>
                </a:lnTo>
                <a:lnTo>
                  <a:pt x="105735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39724" y="5512308"/>
            <a:ext cx="10709275" cy="814069"/>
          </a:xfrm>
          <a:custGeom>
            <a:avLst/>
            <a:gdLst/>
            <a:ahLst/>
            <a:cxnLst/>
            <a:rect l="l" t="t" r="r" b="b"/>
            <a:pathLst>
              <a:path w="10709275" h="814070">
                <a:moveTo>
                  <a:pt x="0" y="135635"/>
                </a:moveTo>
                <a:lnTo>
                  <a:pt x="6914" y="92756"/>
                </a:lnTo>
                <a:lnTo>
                  <a:pt x="26167" y="55522"/>
                </a:lnTo>
                <a:lnTo>
                  <a:pt x="55527" y="26164"/>
                </a:lnTo>
                <a:lnTo>
                  <a:pt x="92761" y="6912"/>
                </a:lnTo>
                <a:lnTo>
                  <a:pt x="135635" y="0"/>
                </a:lnTo>
                <a:lnTo>
                  <a:pt x="10573512" y="0"/>
                </a:lnTo>
                <a:lnTo>
                  <a:pt x="10616391" y="6912"/>
                </a:lnTo>
                <a:lnTo>
                  <a:pt x="10653625" y="26164"/>
                </a:lnTo>
                <a:lnTo>
                  <a:pt x="10682983" y="55522"/>
                </a:lnTo>
                <a:lnTo>
                  <a:pt x="10702235" y="92756"/>
                </a:lnTo>
                <a:lnTo>
                  <a:pt x="10709148" y="135635"/>
                </a:lnTo>
                <a:lnTo>
                  <a:pt x="10709148" y="678179"/>
                </a:lnTo>
                <a:lnTo>
                  <a:pt x="10702235" y="721049"/>
                </a:lnTo>
                <a:lnTo>
                  <a:pt x="10682983" y="758282"/>
                </a:lnTo>
                <a:lnTo>
                  <a:pt x="10653625" y="787644"/>
                </a:lnTo>
                <a:lnTo>
                  <a:pt x="10616391" y="806900"/>
                </a:lnTo>
                <a:lnTo>
                  <a:pt x="10573512" y="813815"/>
                </a:lnTo>
                <a:lnTo>
                  <a:pt x="135635" y="813815"/>
                </a:lnTo>
                <a:lnTo>
                  <a:pt x="92761" y="806900"/>
                </a:lnTo>
                <a:lnTo>
                  <a:pt x="55527" y="787644"/>
                </a:lnTo>
                <a:lnTo>
                  <a:pt x="26167" y="758282"/>
                </a:lnTo>
                <a:lnTo>
                  <a:pt x="6914" y="721049"/>
                </a:lnTo>
                <a:lnTo>
                  <a:pt x="0" y="678179"/>
                </a:lnTo>
                <a:lnTo>
                  <a:pt x="0" y="13563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57783" y="5522772"/>
            <a:ext cx="10043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proceso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400" spc="-10" dirty="0" err="1">
                <a:solidFill>
                  <a:srgbClr val="FFFFFF"/>
                </a:solidFill>
                <a:latin typeface="Calibri"/>
                <a:cs typeface="Calibri"/>
              </a:rPr>
              <a:t>diagnóstico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CL" sz="2400" spc="-15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4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participativo, </a:t>
            </a:r>
            <a:r>
              <a:rPr lang="es-CL" sz="2400" spc="-10" dirty="0" smtClean="0">
                <a:solidFill>
                  <a:srgbClr val="FFFFFF"/>
                </a:solidFill>
                <a:latin typeface="Calibri"/>
                <a:cs typeface="Calibri"/>
              </a:rPr>
              <a:t>y cuenta </a:t>
            </a:r>
            <a:r>
              <a:rPr sz="2400" spc="-10" dirty="0" smtClean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opinión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todos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los  </a:t>
            </a:r>
            <a:r>
              <a:rPr sz="2400" spc="-10" dirty="0" err="1">
                <a:solidFill>
                  <a:srgbClr val="FFFFFF"/>
                </a:solidFill>
                <a:latin typeface="Calibri"/>
                <a:cs typeface="Calibri"/>
              </a:rPr>
              <a:t>funcionarios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/as </a:t>
            </a:r>
            <a:r>
              <a:rPr sz="2400" spc="-5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lang="es-CL" sz="24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lang="es-CL" sz="2400" spc="-5" dirty="0" smtClean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lang="es-CL" sz="24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Muncipalidad</a:t>
            </a:r>
            <a:r>
              <a:rPr lang="es-CL" sz="2400" spc="-5" dirty="0" smtClean="0">
                <a:solidFill>
                  <a:srgbClr val="FFFFFF"/>
                </a:solidFill>
                <a:latin typeface="Calibri"/>
                <a:cs typeface="Calibri"/>
              </a:rPr>
              <a:t> de Curarrehue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3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-27145"/>
            <a:ext cx="12192000" cy="689291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b="1" dirty="0" smtClean="0">
                <a:solidFill>
                  <a:schemeClr val="bg1"/>
                </a:solidFill>
                <a:latin typeface="Calibri Light"/>
                <a:cs typeface="Calibri Light"/>
              </a:rPr>
              <a:t>Metodología</a:t>
            </a:r>
            <a:endParaRPr b="1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7451" y="1690300"/>
            <a:ext cx="4396409" cy="2142893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69"/>
              </a:spcBef>
            </a:pPr>
            <a:r>
              <a:rPr lang="es-CL"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28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Complementa</a:t>
            </a:r>
            <a:r>
              <a:rPr lang="es-CL"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2800" b="1" dirty="0" err="1" smtClean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8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 err="1">
                <a:solidFill>
                  <a:srgbClr val="FFFFFF"/>
                </a:solidFill>
                <a:latin typeface="Calibri"/>
                <a:cs typeface="Calibri"/>
              </a:rPr>
              <a:t>resultados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lang="es-CL"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encuesta con</a:t>
            </a:r>
            <a:r>
              <a:rPr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400" spc="-10" dirty="0" err="1">
                <a:solidFill>
                  <a:srgbClr val="FFFFFF"/>
                </a:solidFill>
                <a:latin typeface="Calibri"/>
                <a:cs typeface="Calibri"/>
              </a:rPr>
              <a:t>Entrevistas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lang="es-CL" sz="2400" spc="-15" dirty="0" smtClean="0">
                <a:solidFill>
                  <a:srgbClr val="FFFFFF"/>
                </a:solidFill>
                <a:latin typeface="Calibri"/>
                <a:cs typeface="Calibri"/>
              </a:rPr>
              <a:t>grupos de discusión representativos de cada estamento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3160" y="1828800"/>
            <a:ext cx="3461385" cy="2528897"/>
          </a:xfrm>
          <a:prstGeom prst="rect">
            <a:avLst/>
          </a:prstGeom>
          <a:solidFill>
            <a:srgbClr val="BCD6ED"/>
          </a:solidFill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378460" indent="-286385">
              <a:lnSpc>
                <a:spcPct val="100000"/>
              </a:lnSpc>
              <a:spcBef>
                <a:spcPts val="990"/>
              </a:spcBef>
              <a:buChar char="-"/>
              <a:tabLst>
                <a:tab pos="378460" algn="l"/>
                <a:tab pos="379095" algn="l"/>
              </a:tabLst>
            </a:pP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todos </a:t>
            </a:r>
            <a:r>
              <a:rPr sz="2000" spc="-5" dirty="0" err="1">
                <a:latin typeface="Calibri"/>
                <a:cs typeface="Calibri"/>
              </a:rPr>
              <a:t>los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funcionarios</a:t>
            </a:r>
            <a:r>
              <a:rPr sz="2000" spc="-10" dirty="0" smtClean="0">
                <a:latin typeface="Calibri"/>
                <a:cs typeface="Calibri"/>
              </a:rPr>
              <a:t>/as</a:t>
            </a:r>
            <a:r>
              <a:rPr lang="es-CL" sz="2000" spc="-10" dirty="0" smtClean="0">
                <a:latin typeface="Calibri"/>
                <a:cs typeface="Calibri"/>
              </a:rPr>
              <a:t>, un total de 435, </a:t>
            </a:r>
            <a:r>
              <a:rPr sz="2000" spc="-5" dirty="0" err="1" smtClean="0">
                <a:latin typeface="Calibri"/>
                <a:cs typeface="Calibri"/>
              </a:rPr>
              <a:t>Vía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correo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electrónico</a:t>
            </a:r>
            <a:r>
              <a:rPr lang="es-CL" sz="2000" spc="-10" dirty="0" smtClean="0">
                <a:latin typeface="Calibri"/>
                <a:cs typeface="Calibri"/>
              </a:rPr>
              <a:t> de los cuales contestaron 371, encuesta de 40 preguntas</a:t>
            </a:r>
            <a:endParaRPr sz="2000" dirty="0">
              <a:latin typeface="Calibri"/>
              <a:cs typeface="Calibri"/>
            </a:endParaRPr>
          </a:p>
          <a:p>
            <a:pPr marL="378460" indent="-286385">
              <a:lnSpc>
                <a:spcPct val="100000"/>
              </a:lnSpc>
              <a:buChar char="-"/>
              <a:tabLst>
                <a:tab pos="378460" algn="l"/>
                <a:tab pos="379095" algn="l"/>
              </a:tabLst>
            </a:pPr>
            <a:r>
              <a:rPr sz="2000" spc="-10" dirty="0" err="1" smtClean="0">
                <a:latin typeface="Calibri"/>
                <a:cs typeface="Calibri"/>
              </a:rPr>
              <a:t>Elaboración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15" dirty="0">
                <a:latin typeface="Calibri"/>
                <a:cs typeface="Calibri"/>
              </a:rPr>
              <a:t>gráficos </a:t>
            </a:r>
            <a:r>
              <a:rPr sz="2000" spc="-5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tablas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9461" y="4049921"/>
            <a:ext cx="6680200" cy="641268"/>
          </a:xfrm>
          <a:custGeom>
            <a:avLst/>
            <a:gdLst/>
            <a:ahLst/>
            <a:cxnLst/>
            <a:rect l="l" t="t" r="r" b="b"/>
            <a:pathLst>
              <a:path w="6680200" h="848995">
                <a:moveTo>
                  <a:pt x="6679692" y="0"/>
                </a:moveTo>
                <a:lnTo>
                  <a:pt x="6678553" y="76301"/>
                </a:lnTo>
                <a:lnTo>
                  <a:pt x="6675271" y="148112"/>
                </a:lnTo>
                <a:lnTo>
                  <a:pt x="6670044" y="214234"/>
                </a:lnTo>
                <a:lnTo>
                  <a:pt x="6663070" y="273471"/>
                </a:lnTo>
                <a:lnTo>
                  <a:pt x="6654548" y="324623"/>
                </a:lnTo>
                <a:lnTo>
                  <a:pt x="6644677" y="366493"/>
                </a:lnTo>
                <a:lnTo>
                  <a:pt x="6621681" y="417596"/>
                </a:lnTo>
                <a:lnTo>
                  <a:pt x="6608953" y="424434"/>
                </a:lnTo>
                <a:lnTo>
                  <a:pt x="3455797" y="424434"/>
                </a:lnTo>
                <a:lnTo>
                  <a:pt x="3443068" y="431271"/>
                </a:lnTo>
                <a:lnTo>
                  <a:pt x="3420072" y="482374"/>
                </a:lnTo>
                <a:lnTo>
                  <a:pt x="3410201" y="524244"/>
                </a:lnTo>
                <a:lnTo>
                  <a:pt x="3401679" y="575396"/>
                </a:lnTo>
                <a:lnTo>
                  <a:pt x="3394705" y="634633"/>
                </a:lnTo>
                <a:lnTo>
                  <a:pt x="3389478" y="700755"/>
                </a:lnTo>
                <a:lnTo>
                  <a:pt x="3386196" y="772566"/>
                </a:lnTo>
                <a:lnTo>
                  <a:pt x="3385058" y="848868"/>
                </a:lnTo>
                <a:lnTo>
                  <a:pt x="3383919" y="772566"/>
                </a:lnTo>
                <a:lnTo>
                  <a:pt x="3380637" y="700755"/>
                </a:lnTo>
                <a:lnTo>
                  <a:pt x="3375410" y="634633"/>
                </a:lnTo>
                <a:lnTo>
                  <a:pt x="3368436" y="575396"/>
                </a:lnTo>
                <a:lnTo>
                  <a:pt x="3359914" y="524244"/>
                </a:lnTo>
                <a:lnTo>
                  <a:pt x="3350043" y="482374"/>
                </a:lnTo>
                <a:lnTo>
                  <a:pt x="3327047" y="431271"/>
                </a:lnTo>
                <a:lnTo>
                  <a:pt x="3314319" y="424434"/>
                </a:lnTo>
                <a:lnTo>
                  <a:pt x="70738" y="424434"/>
                </a:lnTo>
                <a:lnTo>
                  <a:pt x="58010" y="417596"/>
                </a:lnTo>
                <a:lnTo>
                  <a:pt x="35014" y="366493"/>
                </a:lnTo>
                <a:lnTo>
                  <a:pt x="25143" y="324623"/>
                </a:lnTo>
                <a:lnTo>
                  <a:pt x="16621" y="273471"/>
                </a:lnTo>
                <a:lnTo>
                  <a:pt x="9647" y="214234"/>
                </a:lnTo>
                <a:lnTo>
                  <a:pt x="4420" y="148112"/>
                </a:lnTo>
                <a:lnTo>
                  <a:pt x="1138" y="76301"/>
                </a:lnTo>
                <a:lnTo>
                  <a:pt x="0" y="0"/>
                </a:lnTo>
              </a:path>
            </a:pathLst>
          </a:custGeom>
          <a:ln w="1981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060445" y="4731729"/>
            <a:ext cx="6680200" cy="584200"/>
          </a:xfrm>
          <a:custGeom>
            <a:avLst/>
            <a:gdLst/>
            <a:ahLst/>
            <a:cxnLst/>
            <a:rect l="l" t="t" r="r" b="b"/>
            <a:pathLst>
              <a:path w="6680200" h="584200">
                <a:moveTo>
                  <a:pt x="0" y="583691"/>
                </a:moveTo>
                <a:lnTo>
                  <a:pt x="6679692" y="583691"/>
                </a:lnTo>
                <a:lnTo>
                  <a:pt x="6679692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060445" y="4691189"/>
            <a:ext cx="6680200" cy="58420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2121535">
              <a:lnSpc>
                <a:spcPct val="100000"/>
              </a:lnSpc>
              <a:spcBef>
                <a:spcPts val="1105"/>
              </a:spcBef>
            </a:pPr>
            <a:r>
              <a:rPr sz="1800" b="1" dirty="0">
                <a:latin typeface="Calibri"/>
                <a:cs typeface="Calibri"/>
              </a:rPr>
              <a:t>ANÁLISIS DE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RESULTADOS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3283" y="5652967"/>
            <a:ext cx="3188335" cy="58420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922019" marR="391160" indent="-523240">
              <a:lnSpc>
                <a:spcPct val="100000"/>
              </a:lnSpc>
              <a:spcBef>
                <a:spcPts val="2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REDACCIÓN INFORME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DIAGNÓSTICO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3159" y="821956"/>
            <a:ext cx="3461385" cy="138499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es-CL" sz="2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Encuesta en las 3 áreas: Salud, Educación y Municipal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2" y="795661"/>
            <a:ext cx="1753665" cy="179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1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4328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5" dirty="0">
                <a:latin typeface="Calibri Light"/>
                <a:cs typeface="Calibri Light"/>
              </a:rPr>
              <a:t>Diagnóstico </a:t>
            </a:r>
            <a:r>
              <a:rPr sz="4000" b="0" spc="-5" dirty="0">
                <a:latin typeface="Calibri Light"/>
                <a:cs typeface="Calibri Light"/>
              </a:rPr>
              <a:t>-</a:t>
            </a:r>
            <a:r>
              <a:rPr sz="4000" b="0" spc="-165" dirty="0">
                <a:latin typeface="Calibri Light"/>
                <a:cs typeface="Calibri Light"/>
              </a:rPr>
              <a:t> </a:t>
            </a:r>
            <a:r>
              <a:rPr sz="4000" b="0" spc="-45" dirty="0">
                <a:latin typeface="Calibri Light"/>
                <a:cs typeface="Calibri Light"/>
              </a:rPr>
              <a:t>Informe</a:t>
            </a:r>
            <a:endParaRPr sz="4000" dirty="0">
              <a:latin typeface="Calibri Light"/>
              <a:cs typeface="Calibri Light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352443015"/>
              </p:ext>
            </p:extLst>
          </p:nvPr>
        </p:nvGraphicFramePr>
        <p:xfrm>
          <a:off x="321665" y="635000"/>
          <a:ext cx="10634624" cy="4218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/>
          <p:nvPr/>
        </p:nvSpPr>
        <p:spPr>
          <a:xfrm>
            <a:off x="1036319" y="5015484"/>
            <a:ext cx="9919970" cy="1330960"/>
          </a:xfrm>
          <a:custGeom>
            <a:avLst/>
            <a:gdLst/>
            <a:ahLst/>
            <a:cxnLst/>
            <a:rect l="l" t="t" r="r" b="b"/>
            <a:pathLst>
              <a:path w="9919970" h="1330960">
                <a:moveTo>
                  <a:pt x="9697974" y="0"/>
                </a:moveTo>
                <a:lnTo>
                  <a:pt x="221754" y="0"/>
                </a:lnTo>
                <a:lnTo>
                  <a:pt x="177061" y="4506"/>
                </a:lnTo>
                <a:lnTo>
                  <a:pt x="135434" y="17430"/>
                </a:lnTo>
                <a:lnTo>
                  <a:pt x="97766" y="37879"/>
                </a:lnTo>
                <a:lnTo>
                  <a:pt x="64947" y="64960"/>
                </a:lnTo>
                <a:lnTo>
                  <a:pt x="37870" y="97780"/>
                </a:lnTo>
                <a:lnTo>
                  <a:pt x="17425" y="135445"/>
                </a:lnTo>
                <a:lnTo>
                  <a:pt x="4504" y="177063"/>
                </a:lnTo>
                <a:lnTo>
                  <a:pt x="0" y="221742"/>
                </a:lnTo>
                <a:lnTo>
                  <a:pt x="0" y="1108697"/>
                </a:lnTo>
                <a:lnTo>
                  <a:pt x="4504" y="1153390"/>
                </a:lnTo>
                <a:lnTo>
                  <a:pt x="17425" y="1195017"/>
                </a:lnTo>
                <a:lnTo>
                  <a:pt x="37870" y="1232685"/>
                </a:lnTo>
                <a:lnTo>
                  <a:pt x="64947" y="1265504"/>
                </a:lnTo>
                <a:lnTo>
                  <a:pt x="97766" y="1292581"/>
                </a:lnTo>
                <a:lnTo>
                  <a:pt x="135434" y="1313026"/>
                </a:lnTo>
                <a:lnTo>
                  <a:pt x="177061" y="1325947"/>
                </a:lnTo>
                <a:lnTo>
                  <a:pt x="221754" y="1330452"/>
                </a:lnTo>
                <a:lnTo>
                  <a:pt x="9697974" y="1330452"/>
                </a:lnTo>
                <a:lnTo>
                  <a:pt x="9742652" y="1325947"/>
                </a:lnTo>
                <a:lnTo>
                  <a:pt x="9784270" y="1313026"/>
                </a:lnTo>
                <a:lnTo>
                  <a:pt x="9821935" y="1292581"/>
                </a:lnTo>
                <a:lnTo>
                  <a:pt x="9854755" y="1265504"/>
                </a:lnTo>
                <a:lnTo>
                  <a:pt x="9881836" y="1232685"/>
                </a:lnTo>
                <a:lnTo>
                  <a:pt x="9902285" y="1195017"/>
                </a:lnTo>
                <a:lnTo>
                  <a:pt x="9915209" y="1153390"/>
                </a:lnTo>
                <a:lnTo>
                  <a:pt x="9919716" y="1108697"/>
                </a:lnTo>
                <a:lnTo>
                  <a:pt x="9919716" y="221742"/>
                </a:lnTo>
                <a:lnTo>
                  <a:pt x="9915209" y="177063"/>
                </a:lnTo>
                <a:lnTo>
                  <a:pt x="9902285" y="135445"/>
                </a:lnTo>
                <a:lnTo>
                  <a:pt x="9881836" y="97780"/>
                </a:lnTo>
                <a:lnTo>
                  <a:pt x="9854755" y="64960"/>
                </a:lnTo>
                <a:lnTo>
                  <a:pt x="9821935" y="37879"/>
                </a:lnTo>
                <a:lnTo>
                  <a:pt x="9784270" y="17430"/>
                </a:lnTo>
                <a:lnTo>
                  <a:pt x="9742652" y="4506"/>
                </a:lnTo>
                <a:lnTo>
                  <a:pt x="969797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36319" y="5015484"/>
            <a:ext cx="9919970" cy="1330960"/>
          </a:xfrm>
          <a:custGeom>
            <a:avLst/>
            <a:gdLst/>
            <a:ahLst/>
            <a:cxnLst/>
            <a:rect l="l" t="t" r="r" b="b"/>
            <a:pathLst>
              <a:path w="9919970" h="1330960">
                <a:moveTo>
                  <a:pt x="0" y="221742"/>
                </a:moveTo>
                <a:lnTo>
                  <a:pt x="4504" y="177063"/>
                </a:lnTo>
                <a:lnTo>
                  <a:pt x="17425" y="135445"/>
                </a:lnTo>
                <a:lnTo>
                  <a:pt x="37870" y="97780"/>
                </a:lnTo>
                <a:lnTo>
                  <a:pt x="64947" y="64960"/>
                </a:lnTo>
                <a:lnTo>
                  <a:pt x="97766" y="37879"/>
                </a:lnTo>
                <a:lnTo>
                  <a:pt x="135434" y="17430"/>
                </a:lnTo>
                <a:lnTo>
                  <a:pt x="177061" y="4506"/>
                </a:lnTo>
                <a:lnTo>
                  <a:pt x="221754" y="0"/>
                </a:lnTo>
                <a:lnTo>
                  <a:pt x="9697974" y="0"/>
                </a:lnTo>
                <a:lnTo>
                  <a:pt x="9742652" y="4506"/>
                </a:lnTo>
                <a:lnTo>
                  <a:pt x="9784270" y="17430"/>
                </a:lnTo>
                <a:lnTo>
                  <a:pt x="9821935" y="37879"/>
                </a:lnTo>
                <a:lnTo>
                  <a:pt x="9854755" y="64960"/>
                </a:lnTo>
                <a:lnTo>
                  <a:pt x="9881836" y="97780"/>
                </a:lnTo>
                <a:lnTo>
                  <a:pt x="9902285" y="135445"/>
                </a:lnTo>
                <a:lnTo>
                  <a:pt x="9915209" y="177063"/>
                </a:lnTo>
                <a:lnTo>
                  <a:pt x="9919716" y="221742"/>
                </a:lnTo>
                <a:lnTo>
                  <a:pt x="9919716" y="1108697"/>
                </a:lnTo>
                <a:lnTo>
                  <a:pt x="9915209" y="1153390"/>
                </a:lnTo>
                <a:lnTo>
                  <a:pt x="9902285" y="1195017"/>
                </a:lnTo>
                <a:lnTo>
                  <a:pt x="9881836" y="1232685"/>
                </a:lnTo>
                <a:lnTo>
                  <a:pt x="9854755" y="1265504"/>
                </a:lnTo>
                <a:lnTo>
                  <a:pt x="9821935" y="1292581"/>
                </a:lnTo>
                <a:lnTo>
                  <a:pt x="9784270" y="1313026"/>
                </a:lnTo>
                <a:lnTo>
                  <a:pt x="9742652" y="1325947"/>
                </a:lnTo>
                <a:lnTo>
                  <a:pt x="9697974" y="1330452"/>
                </a:lnTo>
                <a:lnTo>
                  <a:pt x="221754" y="1330452"/>
                </a:lnTo>
                <a:lnTo>
                  <a:pt x="177061" y="1325947"/>
                </a:lnTo>
                <a:lnTo>
                  <a:pt x="135434" y="1313026"/>
                </a:lnTo>
                <a:lnTo>
                  <a:pt x="97766" y="1292581"/>
                </a:lnTo>
                <a:lnTo>
                  <a:pt x="64947" y="1265504"/>
                </a:lnTo>
                <a:lnTo>
                  <a:pt x="37870" y="1232685"/>
                </a:lnTo>
                <a:lnTo>
                  <a:pt x="17425" y="1195017"/>
                </a:lnTo>
                <a:lnTo>
                  <a:pt x="4504" y="1153390"/>
                </a:lnTo>
                <a:lnTo>
                  <a:pt x="0" y="1108697"/>
                </a:lnTo>
                <a:lnTo>
                  <a:pt x="0" y="22174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79982" y="5149341"/>
            <a:ext cx="959231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resultados obtenidos serán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utilizados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modo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de insumo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redacción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del 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Código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Ética, por eso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redactar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informe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hay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poner el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acento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aquellas 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faltas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riesgos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que son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más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recurrentes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a suceder en la</a:t>
            </a:r>
            <a:r>
              <a:rPr sz="220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institución.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7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870"/>
            <a:ext cx="12192000" cy="1143000"/>
          </a:xfrm>
          <a:solidFill>
            <a:schemeClr val="tx2"/>
          </a:solidFill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Esquema de análisis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6814" y="1334580"/>
            <a:ext cx="92670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El análisis de la información recolectada se divide según las siguientes categorías: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CL" sz="2400" dirty="0"/>
              <a:t>Prohibiciones </a:t>
            </a:r>
            <a:r>
              <a:rPr lang="es-CL" sz="2400" dirty="0" smtClean="0"/>
              <a:t>Administrativas: </a:t>
            </a:r>
            <a:r>
              <a:rPr lang="es-CL" sz="2400" dirty="0">
                <a:ea typeface="Calibri" panose="020F0502020204030204" pitchFamily="34" charset="0"/>
              </a:rPr>
              <a:t>Corresponden a aquellas situaciones que van en contra del principio de probidad administrativa, el cual espera que los funcionarios/as tengan una conducta honesta y leal de la función o cargo que sustentan.</a:t>
            </a:r>
            <a:endParaRPr lang="es-CL" sz="24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s-CL" sz="2400" dirty="0"/>
              <a:t>Delitos </a:t>
            </a:r>
            <a:r>
              <a:rPr lang="es-CL" sz="2400" dirty="0" smtClean="0"/>
              <a:t>Funcionarios: </a:t>
            </a:r>
            <a:r>
              <a:rPr lang="es-CL" sz="2400" dirty="0">
                <a:ea typeface="Calibri" panose="020F0502020204030204" pitchFamily="34" charset="0"/>
              </a:rPr>
              <a:t>Delitos de corrupción, corresponden a conductas ilícitas cometidas por funcionarios/as públicos en el ejercicio de su cargo.</a:t>
            </a:r>
            <a:endParaRPr lang="es-CL" sz="24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s-CL" sz="2400" dirty="0"/>
              <a:t>Relaciones </a:t>
            </a:r>
            <a:r>
              <a:rPr lang="es-CL" sz="2400" dirty="0" smtClean="0"/>
              <a:t>Internas:</a:t>
            </a:r>
            <a:r>
              <a:rPr lang="es-CL" sz="2400" dirty="0" smtClean="0">
                <a:ea typeface="Calibri" panose="020F0502020204030204" pitchFamily="34" charset="0"/>
              </a:rPr>
              <a:t> </a:t>
            </a:r>
            <a:r>
              <a:rPr lang="es-CL" sz="2400" dirty="0">
                <a:ea typeface="Calibri" panose="020F0502020204030204" pitchFamily="34" charset="0"/>
              </a:rPr>
              <a:t>Corresponde a conductas que suceden entre funcionarios/as de una institución y que favorecen o perjudican un buen clima laboral y en el caso de quebrantar algunas de ellas se está incurriendo a una falta ética.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2196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870"/>
            <a:ext cx="12192000" cy="1143000"/>
          </a:xfrm>
          <a:solidFill>
            <a:schemeClr val="tx2"/>
          </a:solidFill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Esquema de análisis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6814" y="1334580"/>
            <a:ext cx="92670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El análisis de la información recolectada se divide según las siguientes categorías</a:t>
            </a:r>
            <a:r>
              <a:rPr lang="es-CL" sz="2400" dirty="0" smtClean="0"/>
              <a:t>: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s-CL" sz="2400" dirty="0" smtClean="0"/>
              <a:t>Relaciones externas: </a:t>
            </a:r>
            <a:r>
              <a:rPr lang="es-CL" sz="2400" dirty="0">
                <a:ea typeface="Calibri" panose="020F0502020204030204" pitchFamily="34" charset="0"/>
              </a:rPr>
              <a:t>Corresponden a aquellas conductas esperadas por los funcionarios (as) con quienes interactúan con el servicio (los usuarios y/o beneficiarios, proveedores, contratistas, colaboradores, otras instituciones públicas, entre otros</a:t>
            </a:r>
            <a:r>
              <a:rPr lang="es-CL" sz="2400" dirty="0" smtClean="0">
                <a:ea typeface="Calibri" panose="020F0502020204030204" pitchFamily="34" charset="0"/>
              </a:rPr>
              <a:t>).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s-CL" sz="2400" dirty="0" smtClean="0"/>
              <a:t>Valores: </a:t>
            </a:r>
            <a:r>
              <a:rPr lang="es-C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Los valores que se identifiquen participativamente deben reforzar la misión del organismo de forma directa y positiva. Los valores deben enumerarse (se recomiendan las cinco primeras mayorías) y explicarse en el código</a:t>
            </a:r>
            <a:r>
              <a:rPr lang="es-CL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s-CL" sz="2400" dirty="0" smtClean="0"/>
              <a:t>Denuncias: </a:t>
            </a:r>
            <a:r>
              <a:rPr lang="es-C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la falta a la ética y la probidad y la razón de por qué </a:t>
            </a:r>
            <a:r>
              <a:rPr lang="es-CL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no o si </a:t>
            </a:r>
            <a:r>
              <a:rPr lang="es-C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lo ha hecho.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8628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99"/>
            <a:ext cx="12192000" cy="688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5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870"/>
            <a:ext cx="12192000" cy="1143000"/>
          </a:xfrm>
          <a:solidFill>
            <a:schemeClr val="tx2"/>
          </a:solidFill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Resultados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41193" y="1124871"/>
            <a:ext cx="92670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s-CL" sz="2800" dirty="0" smtClean="0"/>
              <a:t>Prohibiciones Administrativas: Los resultados de la encuesta indican que la apreciación de los funcionarios respecto a este apartado es que “Nunca” ocurren o “No Saben”. Excepto en el caso de Conflicto de Intereses, donde indican que “Algunas Veces” </a:t>
            </a:r>
            <a:r>
              <a:rPr lang="es-CL" sz="2800" dirty="0" smtClean="0"/>
              <a:t>ocurre con un 34% de las respuestas.</a:t>
            </a:r>
            <a:endParaRPr lang="es-CL" sz="2800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es-CL" sz="2800" dirty="0" smtClean="0"/>
              <a:t>Delitos Funcionarios: Uso indebido de información reservada se da “Algunas Veces</a:t>
            </a:r>
            <a:r>
              <a:rPr lang="es-CL" sz="2800" dirty="0" smtClean="0"/>
              <a:t>” acorde al 27% de funcionarios, </a:t>
            </a:r>
            <a:r>
              <a:rPr lang="es-CL" sz="2800" dirty="0" smtClean="0"/>
              <a:t>mientras que Obtener beneficio indebido utilizando la influencia del cargo público y Cohecho o soborno “Nunca” ocurre</a:t>
            </a:r>
            <a:r>
              <a:rPr lang="es-CL" sz="2800" dirty="0" smtClean="0"/>
              <a:t>.</a:t>
            </a:r>
            <a:endParaRPr lang="es-CL" sz="2800" dirty="0" smtClean="0"/>
          </a:p>
        </p:txBody>
      </p:sp>
    </p:spTree>
    <p:extLst>
      <p:ext uri="{BB962C8B-B14F-4D97-AF65-F5344CB8AC3E}">
        <p14:creationId xmlns:p14="http://schemas.microsoft.com/office/powerpoint/2010/main" val="4598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870"/>
            <a:ext cx="12192000" cy="1143000"/>
          </a:xfrm>
          <a:solidFill>
            <a:schemeClr val="tx2"/>
          </a:solidFill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Resultados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6814" y="1153870"/>
            <a:ext cx="926709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3"/>
            </a:pPr>
            <a:r>
              <a:rPr lang="es-CL" sz="2800" dirty="0" smtClean="0"/>
              <a:t>Relaciones </a:t>
            </a:r>
            <a:r>
              <a:rPr lang="es-CL" sz="2800" dirty="0" smtClean="0"/>
              <a:t>Internas: La gran mayoría opina que las relaciones entre colegas se basan en respeto mutuo, sólo un  33% declara estar “Muy En Desacuerdo” y “En Desacuerdo”. El 50% de los funcionarios opina que existe trabajo en equipo. Un 25% de los funcionarios encuestados manifiesta que existe acoso laboral.</a:t>
            </a:r>
          </a:p>
          <a:p>
            <a:pPr marL="514350" lvl="0" indent="-514350" algn="just">
              <a:buFont typeface="+mj-lt"/>
              <a:buAutoNum type="arabicPeriod" startAt="3"/>
            </a:pPr>
            <a:r>
              <a:rPr lang="es-CL" sz="2800" dirty="0" smtClean="0"/>
              <a:t>Relaciones Externas: Un 65% de los funcionarios está de acuerdo en que la organización es transparente en la entrega de información. Sobre el 50% de los funcionarios municipales considera que entregan un servicio de calidad. Un 65% de los funcionarios manifiesta que hay igualdad en el trato hacia los usuarios y/o beneficiarios, proveedores, contratistas, colaboradores y otras instituciones públicas.</a:t>
            </a:r>
            <a:endParaRPr lang="es-CL" sz="2800" dirty="0" smtClean="0"/>
          </a:p>
        </p:txBody>
      </p:sp>
    </p:spTree>
    <p:extLst>
      <p:ext uri="{BB962C8B-B14F-4D97-AF65-F5344CB8AC3E}">
        <p14:creationId xmlns:p14="http://schemas.microsoft.com/office/powerpoint/2010/main" val="2172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10003" y="421409"/>
            <a:ext cx="8381997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4500" b="1" dirty="0" smtClean="0">
                <a:solidFill>
                  <a:srgbClr val="002060"/>
                </a:solidFill>
              </a:rPr>
              <a:t>Glosario de Conceptos</a:t>
            </a:r>
            <a:endParaRPr lang="es-CL" sz="4800" dirty="0"/>
          </a:p>
          <a:p>
            <a:pPr>
              <a:lnSpc>
                <a:spcPct val="80000"/>
              </a:lnSpc>
            </a:pPr>
            <a:endParaRPr lang="es-ES" sz="45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4" name="Rectángulo 4"/>
          <p:cNvSpPr/>
          <p:nvPr/>
        </p:nvSpPr>
        <p:spPr>
          <a:xfrm>
            <a:off x="2508738" y="2701548"/>
            <a:ext cx="8381997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s-CL" sz="45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es-ES" sz="4500" b="1" dirty="0">
              <a:solidFill>
                <a:srgbClr val="002060"/>
              </a:solidFill>
              <a:cs typeface="Calibri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58090781"/>
              </p:ext>
            </p:extLst>
          </p:nvPr>
        </p:nvGraphicFramePr>
        <p:xfrm>
          <a:off x="580292" y="1336423"/>
          <a:ext cx="11037273" cy="423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20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870"/>
            <a:ext cx="12192000" cy="1143000"/>
          </a:xfrm>
          <a:solidFill>
            <a:schemeClr val="tx2"/>
          </a:solidFill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Resultados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6814" y="1153870"/>
            <a:ext cx="92670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5"/>
            </a:pPr>
            <a:r>
              <a:rPr lang="es-CL" sz="2800" dirty="0" smtClean="0"/>
              <a:t>Valores</a:t>
            </a:r>
            <a:r>
              <a:rPr lang="es-CL" sz="2800" dirty="0" smtClean="0"/>
              <a:t>: Acorde a lo que los funcionarios han informado en los diversos instrumentos los valores más destacados, en orden en que los representan, son: </a:t>
            </a:r>
            <a:r>
              <a:rPr lang="es-CL" sz="2800" b="1" dirty="0" smtClean="0"/>
              <a:t>Solidaridad</a:t>
            </a:r>
            <a:r>
              <a:rPr lang="es-CL" sz="2800" dirty="0" smtClean="0"/>
              <a:t>,</a:t>
            </a:r>
            <a:r>
              <a:rPr lang="es-CL" sz="2800" b="1" dirty="0" smtClean="0"/>
              <a:t> Participación</a:t>
            </a:r>
            <a:r>
              <a:rPr lang="es-CL" sz="2800" dirty="0" smtClean="0"/>
              <a:t>,</a:t>
            </a:r>
            <a:r>
              <a:rPr lang="es-CL" sz="2800" b="1" dirty="0" smtClean="0"/>
              <a:t> Colaboración</a:t>
            </a:r>
            <a:r>
              <a:rPr lang="es-CL" sz="2800" dirty="0" smtClean="0"/>
              <a:t>,</a:t>
            </a:r>
            <a:r>
              <a:rPr lang="es-CL" sz="2800" b="1" dirty="0" smtClean="0"/>
              <a:t> Inclusión </a:t>
            </a:r>
            <a:r>
              <a:rPr lang="es-CL" sz="2800" dirty="0" smtClean="0"/>
              <a:t>y</a:t>
            </a:r>
            <a:r>
              <a:rPr lang="es-CL" sz="2800" b="1" dirty="0" smtClean="0"/>
              <a:t> Respeto</a:t>
            </a:r>
            <a:r>
              <a:rPr lang="es-CL" sz="2800" dirty="0" smtClean="0"/>
              <a:t>.</a:t>
            </a:r>
          </a:p>
          <a:p>
            <a:pPr marL="514350" lvl="0" indent="-514350" algn="just">
              <a:buFont typeface="+mj-lt"/>
              <a:buAutoNum type="arabicPeriod" startAt="5"/>
            </a:pPr>
            <a:r>
              <a:rPr lang="es-CL" sz="2800" dirty="0" smtClean="0"/>
              <a:t>Denuncias: Predomina el no realizar denuncias a las faltas a la ética o a la probidad con 91% de las respuestas. Las razones para no denunciar son “Nunca he visto o sabido de alguna falta”, “No hay un canal que garantice mi anonimato”, “porque no serviría de nada, la situación quedaría igual” y “Desconozco como hacer una denuncia”.</a:t>
            </a:r>
            <a:endParaRPr lang="es-CL" sz="2800" dirty="0" smtClean="0"/>
          </a:p>
        </p:txBody>
      </p:sp>
    </p:spTree>
    <p:extLst>
      <p:ext uri="{BB962C8B-B14F-4D97-AF65-F5344CB8AC3E}">
        <p14:creationId xmlns:p14="http://schemas.microsoft.com/office/powerpoint/2010/main" val="28223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03794" y="3023932"/>
            <a:ext cx="10050003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4500" b="1" dirty="0" smtClean="0">
                <a:solidFill>
                  <a:srgbClr val="002060"/>
                </a:solidFill>
              </a:rPr>
              <a:t> Fase de Redacción del Código de Ética</a:t>
            </a:r>
            <a:endParaRPr lang="es-CL" sz="4800" b="1" dirty="0" smtClean="0"/>
          </a:p>
          <a:p>
            <a:pPr>
              <a:lnSpc>
                <a:spcPct val="80000"/>
              </a:lnSpc>
            </a:pPr>
            <a:endParaRPr lang="es-ES" sz="4500" b="1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046" y="325926"/>
            <a:ext cx="21764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96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4476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latin typeface="Calibri Light"/>
                <a:cs typeface="Calibri Light"/>
              </a:rPr>
              <a:t>Código </a:t>
            </a:r>
            <a:r>
              <a:rPr sz="4000" b="0" spc="-15" dirty="0">
                <a:latin typeface="Calibri Light"/>
                <a:cs typeface="Calibri Light"/>
              </a:rPr>
              <a:t>de </a:t>
            </a:r>
            <a:r>
              <a:rPr sz="4000" b="0" spc="-30" dirty="0">
                <a:latin typeface="Calibri Light"/>
                <a:cs typeface="Calibri Light"/>
              </a:rPr>
              <a:t>ética </a:t>
            </a:r>
            <a:r>
              <a:rPr sz="4000" b="0" spc="-5" dirty="0">
                <a:latin typeface="Calibri Light"/>
                <a:cs typeface="Calibri Light"/>
              </a:rPr>
              <a:t>-</a:t>
            </a:r>
            <a:r>
              <a:rPr sz="4000" b="0" spc="-265" dirty="0">
                <a:latin typeface="Calibri Light"/>
                <a:cs typeface="Calibri Light"/>
              </a:rPr>
              <a:t> </a:t>
            </a:r>
            <a:r>
              <a:rPr sz="4000" b="0" spc="-20" dirty="0">
                <a:latin typeface="Calibri Light"/>
                <a:cs typeface="Calibri Light"/>
              </a:rPr>
              <a:t>tipos</a:t>
            </a:r>
            <a:endParaRPr sz="4000" dirty="0">
              <a:latin typeface="Calibri Light"/>
              <a:cs typeface="Calibri Light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82113949"/>
              </p:ext>
            </p:extLst>
          </p:nvPr>
        </p:nvGraphicFramePr>
        <p:xfrm>
          <a:off x="2026599" y="1160826"/>
          <a:ext cx="8291195" cy="3969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2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506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latin typeface="Calibri Light"/>
                <a:cs typeface="Calibri Light"/>
              </a:rPr>
              <a:t>Código </a:t>
            </a:r>
            <a:r>
              <a:rPr sz="4000" b="0" spc="-15" dirty="0">
                <a:latin typeface="Calibri Light"/>
                <a:cs typeface="Calibri Light"/>
              </a:rPr>
              <a:t>de </a:t>
            </a:r>
            <a:r>
              <a:rPr sz="4000" b="0" spc="-30" dirty="0">
                <a:latin typeface="Calibri Light"/>
                <a:cs typeface="Calibri Light"/>
              </a:rPr>
              <a:t>ética </a:t>
            </a:r>
            <a:r>
              <a:rPr sz="4000" b="0" spc="-5" dirty="0">
                <a:latin typeface="Calibri Light"/>
                <a:cs typeface="Calibri Light"/>
              </a:rPr>
              <a:t>-</a:t>
            </a:r>
            <a:r>
              <a:rPr sz="4000" b="0" spc="-229" dirty="0">
                <a:latin typeface="Calibri Light"/>
                <a:cs typeface="Calibri Light"/>
              </a:rPr>
              <a:t> </a:t>
            </a:r>
            <a:r>
              <a:rPr sz="4000" b="0" spc="-45" dirty="0">
                <a:latin typeface="Calibri Light"/>
                <a:cs typeface="Calibri Light"/>
              </a:rPr>
              <a:t>contenido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1828" y="2043810"/>
            <a:ext cx="5006340" cy="34067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marR="598805" indent="-2286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Deben </a:t>
            </a:r>
            <a:r>
              <a:rPr sz="2400" dirty="0">
                <a:latin typeface="Calibri"/>
                <a:cs typeface="Calibri"/>
              </a:rPr>
              <a:t>cumplir </a:t>
            </a:r>
            <a:r>
              <a:rPr sz="2400" spc="-10" dirty="0">
                <a:latin typeface="Calibri"/>
                <a:cs typeface="Calibri"/>
              </a:rPr>
              <a:t>con 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-5" dirty="0">
                <a:latin typeface="Calibri"/>
                <a:cs typeface="Calibri"/>
              </a:rPr>
              <a:t>principio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 </a:t>
            </a:r>
            <a:r>
              <a:rPr sz="2400" spc="-10" dirty="0">
                <a:latin typeface="Calibri"/>
                <a:cs typeface="Calibri"/>
              </a:rPr>
              <a:t>probidad.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Deben </a:t>
            </a:r>
            <a:r>
              <a:rPr sz="2400" spc="-10" dirty="0">
                <a:latin typeface="Calibri"/>
                <a:cs typeface="Calibri"/>
              </a:rPr>
              <a:t>trabajar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transparentemente.</a:t>
            </a:r>
            <a:endParaRPr sz="2400" dirty="0">
              <a:latin typeface="Calibri"/>
              <a:cs typeface="Calibri"/>
            </a:endParaRPr>
          </a:p>
          <a:p>
            <a:pPr marL="241300" marR="47625" indent="-228600">
              <a:lnSpc>
                <a:spcPts val="23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Deben </a:t>
            </a:r>
            <a:r>
              <a:rPr sz="2400" dirty="0">
                <a:latin typeface="Calibri"/>
                <a:cs typeface="Calibri"/>
              </a:rPr>
              <a:t>cumplir </a:t>
            </a:r>
            <a:r>
              <a:rPr sz="2400" spc="-10" dirty="0">
                <a:latin typeface="Calibri"/>
                <a:cs typeface="Calibri"/>
              </a:rPr>
              <a:t>con </a:t>
            </a:r>
            <a:r>
              <a:rPr sz="2400" spc="-5" dirty="0">
                <a:latin typeface="Calibri"/>
                <a:cs typeface="Calibri"/>
              </a:rPr>
              <a:t>responsabilidad su  función.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Deben </a:t>
            </a:r>
            <a:r>
              <a:rPr sz="2400" spc="-10" dirty="0">
                <a:latin typeface="Calibri"/>
                <a:cs typeface="Calibri"/>
              </a:rPr>
              <a:t>respetar todos </a:t>
            </a:r>
            <a:r>
              <a:rPr sz="2400" spc="-5" dirty="0">
                <a:latin typeface="Calibri"/>
                <a:cs typeface="Calibri"/>
              </a:rPr>
              <a:t>los principios de 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Ley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Probidad,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Nueva Ley </a:t>
            </a:r>
            <a:r>
              <a:rPr sz="2400" spc="-5" dirty="0">
                <a:latin typeface="Calibri"/>
                <a:cs typeface="Calibri"/>
              </a:rPr>
              <a:t>de  </a:t>
            </a:r>
            <a:r>
              <a:rPr sz="2400" spc="-10" dirty="0">
                <a:latin typeface="Calibri"/>
                <a:cs typeface="Calibri"/>
              </a:rPr>
              <a:t>Probidad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10" dirty="0">
                <a:latin typeface="Calibri"/>
                <a:cs typeface="Calibri"/>
              </a:rPr>
              <a:t>Conflictos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Intereses, </a:t>
            </a:r>
            <a:r>
              <a:rPr sz="2400" dirty="0">
                <a:latin typeface="Calibri"/>
                <a:cs typeface="Calibri"/>
              </a:rPr>
              <a:t>y 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toda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normativa </a:t>
            </a:r>
            <a:r>
              <a:rPr sz="2400" spc="-5" dirty="0">
                <a:latin typeface="Calibri"/>
                <a:cs typeface="Calibri"/>
              </a:rPr>
              <a:t>relacionada </a:t>
            </a:r>
            <a:r>
              <a:rPr sz="2400" dirty="0">
                <a:latin typeface="Calibri"/>
                <a:cs typeface="Calibri"/>
              </a:rPr>
              <a:t>a los  </a:t>
            </a:r>
            <a:r>
              <a:rPr sz="2400" spc="-5" dirty="0">
                <a:latin typeface="Calibri"/>
                <a:cs typeface="Calibri"/>
              </a:rPr>
              <a:t>funcionarios</a:t>
            </a:r>
            <a:r>
              <a:rPr sz="2400" spc="-10" dirty="0">
                <a:latin typeface="Calibri"/>
                <a:cs typeface="Calibri"/>
              </a:rPr>
              <a:t> públicos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942" y="1137665"/>
            <a:ext cx="4963160" cy="261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Nuestros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funcionarios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947419" marR="5080" indent="-228600">
              <a:lnSpc>
                <a:spcPct val="90000"/>
              </a:lnSpc>
              <a:spcBef>
                <a:spcPts val="1785"/>
              </a:spcBef>
              <a:buFont typeface="Arial"/>
              <a:buChar char="•"/>
              <a:tabLst>
                <a:tab pos="948055" algn="l"/>
              </a:tabLst>
            </a:pPr>
            <a:r>
              <a:rPr sz="2400" spc="-5" dirty="0">
                <a:latin typeface="Calibri"/>
                <a:cs typeface="Calibri"/>
              </a:rPr>
              <a:t>Deben ser </a:t>
            </a:r>
            <a:r>
              <a:rPr sz="2400" spc="-10" dirty="0">
                <a:latin typeface="Calibri"/>
                <a:cs typeface="Calibri"/>
              </a:rPr>
              <a:t>rectos, honestos,  eficaces, </a:t>
            </a:r>
            <a:r>
              <a:rPr sz="2400" spc="-5" dirty="0">
                <a:latin typeface="Calibri"/>
                <a:cs typeface="Calibri"/>
              </a:rPr>
              <a:t>responsables, </a:t>
            </a:r>
            <a:r>
              <a:rPr sz="2400" spc="-15" dirty="0">
                <a:latin typeface="Calibri"/>
                <a:cs typeface="Calibri"/>
              </a:rPr>
              <a:t>íntegros,  </a:t>
            </a:r>
            <a:r>
              <a:rPr sz="2400" spc="-10" dirty="0">
                <a:latin typeface="Calibri"/>
                <a:cs typeface="Calibri"/>
              </a:rPr>
              <a:t>felices, </a:t>
            </a:r>
            <a:r>
              <a:rPr sz="2400" spc="-15" dirty="0">
                <a:latin typeface="Calibri"/>
                <a:cs typeface="Calibri"/>
              </a:rPr>
              <a:t>atentos, </a:t>
            </a:r>
            <a:r>
              <a:rPr sz="2400" spc="-10" dirty="0">
                <a:latin typeface="Calibri"/>
                <a:cs typeface="Calibri"/>
              </a:rPr>
              <a:t>decentes,  </a:t>
            </a:r>
            <a:r>
              <a:rPr sz="2400" spc="-15" dirty="0">
                <a:latin typeface="Calibri"/>
                <a:cs typeface="Calibri"/>
              </a:rPr>
              <a:t>valerosos, </a:t>
            </a:r>
            <a:r>
              <a:rPr sz="2400" spc="-10" dirty="0">
                <a:latin typeface="Calibri"/>
                <a:cs typeface="Calibri"/>
              </a:rPr>
              <a:t>trabajadores,  encantadores, </a:t>
            </a:r>
            <a:r>
              <a:rPr sz="2400" spc="-15" dirty="0">
                <a:latin typeface="Calibri"/>
                <a:cs typeface="Calibri"/>
              </a:rPr>
              <a:t>austeros, </a:t>
            </a:r>
            <a:r>
              <a:rPr sz="2400" spc="-10" dirty="0">
                <a:latin typeface="Calibri"/>
                <a:cs typeface="Calibri"/>
              </a:rPr>
              <a:t>etc.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30752" y="2320035"/>
            <a:ext cx="3990340" cy="3725545"/>
          </a:xfrm>
          <a:custGeom>
            <a:avLst/>
            <a:gdLst/>
            <a:ahLst/>
            <a:cxnLst/>
            <a:rect l="l" t="t" r="r" b="b"/>
            <a:pathLst>
              <a:path w="3990340" h="3725545">
                <a:moveTo>
                  <a:pt x="831596" y="0"/>
                </a:moveTo>
                <a:lnTo>
                  <a:pt x="0" y="944626"/>
                </a:lnTo>
                <a:lnTo>
                  <a:pt x="1042670" y="1862582"/>
                </a:lnTo>
                <a:lnTo>
                  <a:pt x="0" y="2780538"/>
                </a:lnTo>
                <a:lnTo>
                  <a:pt x="831596" y="3725138"/>
                </a:lnTo>
                <a:lnTo>
                  <a:pt x="1994915" y="2700909"/>
                </a:lnTo>
                <a:lnTo>
                  <a:pt x="3899384" y="2700909"/>
                </a:lnTo>
                <a:lnTo>
                  <a:pt x="2947162" y="1862582"/>
                </a:lnTo>
                <a:lnTo>
                  <a:pt x="3899384" y="1024254"/>
                </a:lnTo>
                <a:lnTo>
                  <a:pt x="1994915" y="1024254"/>
                </a:lnTo>
                <a:lnTo>
                  <a:pt x="831596" y="0"/>
                </a:lnTo>
                <a:close/>
              </a:path>
              <a:path w="3990340" h="3725545">
                <a:moveTo>
                  <a:pt x="3899384" y="2700909"/>
                </a:moveTo>
                <a:lnTo>
                  <a:pt x="1994915" y="2700909"/>
                </a:lnTo>
                <a:lnTo>
                  <a:pt x="3158236" y="3725138"/>
                </a:lnTo>
                <a:lnTo>
                  <a:pt x="3989831" y="2780538"/>
                </a:lnTo>
                <a:lnTo>
                  <a:pt x="3899384" y="2700909"/>
                </a:lnTo>
                <a:close/>
              </a:path>
              <a:path w="3990340" h="3725545">
                <a:moveTo>
                  <a:pt x="3158236" y="0"/>
                </a:moveTo>
                <a:lnTo>
                  <a:pt x="1994915" y="1024254"/>
                </a:lnTo>
                <a:lnTo>
                  <a:pt x="3899384" y="1024254"/>
                </a:lnTo>
                <a:lnTo>
                  <a:pt x="3989831" y="944626"/>
                </a:lnTo>
                <a:lnTo>
                  <a:pt x="31582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730752" y="2320035"/>
            <a:ext cx="3990340" cy="3725545"/>
          </a:xfrm>
          <a:custGeom>
            <a:avLst/>
            <a:gdLst/>
            <a:ahLst/>
            <a:cxnLst/>
            <a:rect l="l" t="t" r="r" b="b"/>
            <a:pathLst>
              <a:path w="3990340" h="3725545">
                <a:moveTo>
                  <a:pt x="0" y="944626"/>
                </a:moveTo>
                <a:lnTo>
                  <a:pt x="831596" y="0"/>
                </a:lnTo>
                <a:lnTo>
                  <a:pt x="1994915" y="1024254"/>
                </a:lnTo>
                <a:lnTo>
                  <a:pt x="3158236" y="0"/>
                </a:lnTo>
                <a:lnTo>
                  <a:pt x="3989831" y="944626"/>
                </a:lnTo>
                <a:lnTo>
                  <a:pt x="2947162" y="1862582"/>
                </a:lnTo>
                <a:lnTo>
                  <a:pt x="3989831" y="2780538"/>
                </a:lnTo>
                <a:lnTo>
                  <a:pt x="3158236" y="3725138"/>
                </a:lnTo>
                <a:lnTo>
                  <a:pt x="1994915" y="2700909"/>
                </a:lnTo>
                <a:lnTo>
                  <a:pt x="831596" y="3725138"/>
                </a:lnTo>
                <a:lnTo>
                  <a:pt x="0" y="2780538"/>
                </a:lnTo>
                <a:lnTo>
                  <a:pt x="1042670" y="1862582"/>
                </a:lnTo>
                <a:lnTo>
                  <a:pt x="0" y="94462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69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506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latin typeface="Calibri Light"/>
                <a:cs typeface="Calibri Light"/>
              </a:rPr>
              <a:t>Código </a:t>
            </a:r>
            <a:r>
              <a:rPr sz="4000" b="0" spc="-15" dirty="0">
                <a:latin typeface="Calibri Light"/>
                <a:cs typeface="Calibri Light"/>
              </a:rPr>
              <a:t>de </a:t>
            </a:r>
            <a:r>
              <a:rPr sz="4000" b="0" spc="-30" dirty="0">
                <a:latin typeface="Calibri Light"/>
                <a:cs typeface="Calibri Light"/>
              </a:rPr>
              <a:t>ética </a:t>
            </a:r>
            <a:r>
              <a:rPr sz="4000" b="0" spc="-5" dirty="0">
                <a:latin typeface="Calibri Light"/>
                <a:cs typeface="Calibri Light"/>
              </a:rPr>
              <a:t>-</a:t>
            </a:r>
            <a:r>
              <a:rPr sz="4000" b="0" spc="-229" dirty="0">
                <a:latin typeface="Calibri Light"/>
                <a:cs typeface="Calibri Light"/>
              </a:rPr>
              <a:t> </a:t>
            </a:r>
            <a:r>
              <a:rPr sz="4000" b="0" spc="-45" dirty="0">
                <a:latin typeface="Calibri Light"/>
                <a:cs typeface="Calibri Light"/>
              </a:rPr>
              <a:t>contenido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0294" y="1433497"/>
            <a:ext cx="9417227" cy="4499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92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193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latin typeface="Calibri Light"/>
                <a:cs typeface="Calibri Light"/>
              </a:rPr>
              <a:t>Código </a:t>
            </a:r>
            <a:r>
              <a:rPr sz="4000" b="0" spc="-15" dirty="0">
                <a:latin typeface="Calibri Light"/>
                <a:cs typeface="Calibri Light"/>
              </a:rPr>
              <a:t>de </a:t>
            </a:r>
            <a:r>
              <a:rPr sz="4000" b="0" spc="-30" dirty="0">
                <a:latin typeface="Calibri Light"/>
                <a:cs typeface="Calibri Light"/>
              </a:rPr>
              <a:t>ética </a:t>
            </a:r>
            <a:r>
              <a:rPr sz="4000" b="0" spc="-5" dirty="0">
                <a:latin typeface="Calibri Light"/>
                <a:cs typeface="Calibri Light"/>
              </a:rPr>
              <a:t>-</a:t>
            </a:r>
            <a:r>
              <a:rPr sz="4000" b="0" spc="-240" dirty="0">
                <a:latin typeface="Calibri Light"/>
                <a:cs typeface="Calibri Light"/>
              </a:rPr>
              <a:t> </a:t>
            </a:r>
            <a:r>
              <a:rPr sz="4000" b="0" spc="-30" dirty="0">
                <a:latin typeface="Calibri Light"/>
                <a:cs typeface="Calibri Light"/>
              </a:rPr>
              <a:t>lenguaje</a:t>
            </a:r>
            <a:endParaRPr sz="4000" dirty="0">
              <a:latin typeface="Calibri Light"/>
              <a:cs typeface="Calibri Light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94165450"/>
              </p:ext>
            </p:extLst>
          </p:nvPr>
        </p:nvGraphicFramePr>
        <p:xfrm>
          <a:off x="931985" y="1230922"/>
          <a:ext cx="10709029" cy="471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15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506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latin typeface="Calibri Light"/>
                <a:cs typeface="Calibri Light"/>
              </a:rPr>
              <a:t>Código </a:t>
            </a:r>
            <a:r>
              <a:rPr sz="4000" b="0" spc="-15" dirty="0">
                <a:latin typeface="Calibri Light"/>
                <a:cs typeface="Calibri Light"/>
              </a:rPr>
              <a:t>de </a:t>
            </a:r>
            <a:r>
              <a:rPr sz="4000" b="0" spc="-30" dirty="0">
                <a:latin typeface="Calibri Light"/>
                <a:cs typeface="Calibri Light"/>
              </a:rPr>
              <a:t>ética </a:t>
            </a:r>
            <a:r>
              <a:rPr sz="4000" b="0" spc="-5" dirty="0">
                <a:latin typeface="Calibri Light"/>
                <a:cs typeface="Calibri Light"/>
              </a:rPr>
              <a:t>-</a:t>
            </a:r>
            <a:r>
              <a:rPr sz="4000" b="0" spc="-229" dirty="0">
                <a:latin typeface="Calibri Light"/>
                <a:cs typeface="Calibri Light"/>
              </a:rPr>
              <a:t> </a:t>
            </a:r>
            <a:r>
              <a:rPr sz="4000" b="0" spc="-45" dirty="0">
                <a:latin typeface="Calibri Light"/>
                <a:cs typeface="Calibri Light"/>
              </a:rPr>
              <a:t>contenido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8600" marR="1003300" indent="-228600">
              <a:lnSpc>
                <a:spcPts val="3030"/>
              </a:lnSpc>
              <a:spcBef>
                <a:spcPts val="110"/>
              </a:spcBef>
            </a:pPr>
            <a:r>
              <a:rPr spc="-5" dirty="0">
                <a:latin typeface="Arial"/>
                <a:cs typeface="Arial"/>
              </a:rPr>
              <a:t>• </a:t>
            </a:r>
            <a:r>
              <a:rPr spc="-15" dirty="0"/>
              <a:t>Compromisos </a:t>
            </a:r>
            <a:r>
              <a:rPr spc="-10" dirty="0"/>
              <a:t>con </a:t>
            </a:r>
            <a:r>
              <a:rPr spc="-20" dirty="0"/>
              <a:t>nuestros  </a:t>
            </a:r>
            <a:r>
              <a:rPr spc="-5" dirty="0"/>
              <a:t>funcionarios</a:t>
            </a:r>
            <a:r>
              <a:rPr spc="30" dirty="0"/>
              <a:t> </a:t>
            </a:r>
            <a:r>
              <a:rPr spc="-5" dirty="0"/>
              <a:t>(as)</a:t>
            </a:r>
          </a:p>
          <a:p>
            <a:pPr>
              <a:lnSpc>
                <a:spcPct val="100000"/>
              </a:lnSpc>
              <a:spcBef>
                <a:spcPts val="620"/>
              </a:spcBef>
              <a:tabLst>
                <a:tab pos="514984" algn="l"/>
              </a:tabLst>
            </a:pPr>
            <a:r>
              <a:rPr spc="-5" dirty="0"/>
              <a:t>a.	</a:t>
            </a:r>
            <a:r>
              <a:rPr spc="-15" dirty="0"/>
              <a:t>Ambiente laboral </a:t>
            </a:r>
            <a:r>
              <a:rPr spc="-5" dirty="0"/>
              <a:t>de</a:t>
            </a:r>
            <a:r>
              <a:rPr spc="40" dirty="0"/>
              <a:t> </a:t>
            </a:r>
            <a:r>
              <a:rPr spc="-15" dirty="0"/>
              <a:t>respeto</a:t>
            </a:r>
          </a:p>
          <a:p>
            <a:pPr marL="514984" indent="-515620">
              <a:lnSpc>
                <a:spcPts val="3020"/>
              </a:lnSpc>
              <a:spcBef>
                <a:spcPts val="1045"/>
              </a:spcBef>
              <a:tabLst>
                <a:tab pos="514984" algn="l"/>
              </a:tabLst>
            </a:pPr>
            <a:r>
              <a:rPr spc="-5" dirty="0"/>
              <a:t>b.	</a:t>
            </a:r>
            <a:r>
              <a:rPr spc="-10" dirty="0"/>
              <a:t>Oportunidades </a:t>
            </a:r>
            <a:r>
              <a:rPr spc="-5" dirty="0"/>
              <a:t>de </a:t>
            </a:r>
            <a:r>
              <a:rPr spc="-15" dirty="0"/>
              <a:t>crecimiento </a:t>
            </a:r>
            <a:r>
              <a:rPr spc="-5" dirty="0"/>
              <a:t>y  </a:t>
            </a:r>
            <a:r>
              <a:rPr spc="-15" dirty="0"/>
              <a:t>desarrollo</a:t>
            </a:r>
            <a:r>
              <a:rPr spc="15" dirty="0"/>
              <a:t> </a:t>
            </a:r>
            <a:r>
              <a:rPr spc="-20" dirty="0"/>
              <a:t>profesional</a:t>
            </a:r>
          </a:p>
          <a:p>
            <a:pPr>
              <a:lnSpc>
                <a:spcPct val="100000"/>
              </a:lnSpc>
              <a:spcBef>
                <a:spcPts val="620"/>
              </a:spcBef>
              <a:tabLst>
                <a:tab pos="514984" algn="l"/>
              </a:tabLst>
            </a:pPr>
            <a:r>
              <a:rPr dirty="0"/>
              <a:t>c.	</a:t>
            </a:r>
            <a:r>
              <a:rPr spc="-10" dirty="0"/>
              <a:t>Comunicación </a:t>
            </a:r>
            <a:r>
              <a:rPr spc="-15" dirty="0"/>
              <a:t>con</a:t>
            </a:r>
            <a:r>
              <a:rPr spc="35" dirty="0"/>
              <a:t> </a:t>
            </a:r>
            <a:r>
              <a:rPr spc="-25" dirty="0"/>
              <a:t>jefaturas</a:t>
            </a:r>
          </a:p>
          <a:p>
            <a:pPr>
              <a:lnSpc>
                <a:spcPct val="100000"/>
              </a:lnSpc>
              <a:spcBef>
                <a:spcPts val="675"/>
              </a:spcBef>
              <a:tabLst>
                <a:tab pos="514984" algn="l"/>
              </a:tabLst>
            </a:pPr>
            <a:r>
              <a:rPr spc="-5" dirty="0"/>
              <a:t>d.	</a:t>
            </a:r>
            <a:r>
              <a:rPr spc="-15" dirty="0"/>
              <a:t>Confianza</a:t>
            </a:r>
          </a:p>
          <a:p>
            <a:pPr>
              <a:lnSpc>
                <a:spcPct val="100000"/>
              </a:lnSpc>
              <a:spcBef>
                <a:spcPts val="660"/>
              </a:spcBef>
              <a:tabLst>
                <a:tab pos="514984" algn="l"/>
              </a:tabLst>
            </a:pPr>
            <a:r>
              <a:rPr spc="-5" dirty="0"/>
              <a:t>e.	</a:t>
            </a:r>
            <a:r>
              <a:rPr spc="-15" dirty="0"/>
              <a:t>Protección </a:t>
            </a:r>
            <a:r>
              <a:rPr spc="-5" dirty="0"/>
              <a:t>al</a:t>
            </a:r>
            <a:r>
              <a:rPr spc="10" dirty="0"/>
              <a:t> </a:t>
            </a:r>
            <a:r>
              <a:rPr spc="-15" dirty="0"/>
              <a:t>denunciante</a:t>
            </a:r>
          </a:p>
        </p:txBody>
      </p:sp>
      <p:sp>
        <p:nvSpPr>
          <p:cNvPr id="4" name="object 4"/>
          <p:cNvSpPr/>
          <p:nvPr/>
        </p:nvSpPr>
        <p:spPr>
          <a:xfrm>
            <a:off x="134112" y="562355"/>
            <a:ext cx="12058015" cy="5631180"/>
          </a:xfrm>
          <a:custGeom>
            <a:avLst/>
            <a:gdLst/>
            <a:ahLst/>
            <a:cxnLst/>
            <a:rect l="l" t="t" r="r" b="b"/>
            <a:pathLst>
              <a:path w="12058015" h="5631180">
                <a:moveTo>
                  <a:pt x="0" y="5631180"/>
                </a:moveTo>
                <a:lnTo>
                  <a:pt x="12057888" y="5631180"/>
                </a:lnTo>
                <a:lnTo>
                  <a:pt x="12057888" y="0"/>
                </a:lnTo>
                <a:lnTo>
                  <a:pt x="0" y="0"/>
                </a:lnTo>
                <a:lnTo>
                  <a:pt x="0" y="563118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12242" y="566165"/>
            <a:ext cx="1185164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Nuestros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 funcionarios</a:t>
            </a:r>
            <a:endParaRPr sz="3600" dirty="0">
              <a:latin typeface="Calibri"/>
              <a:cs typeface="Calibri"/>
            </a:endParaRPr>
          </a:p>
          <a:p>
            <a:pPr marL="812800" marR="5080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Garantizamos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un buen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clima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laboral,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en el cual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cada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uno</a:t>
            </a:r>
            <a:r>
              <a:rPr sz="3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(a)  de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nosotros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colabore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sea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tomado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cuenta.</a:t>
            </a:r>
            <a:endParaRPr sz="3600" dirty="0">
              <a:latin typeface="Calibri"/>
              <a:cs typeface="Calibri"/>
            </a:endParaRPr>
          </a:p>
          <a:p>
            <a:pPr marL="812800" marR="401955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Protegemos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integridad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personas,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entregando 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igualdad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de oportunidades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evitando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cualquier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forma</a:t>
            </a:r>
            <a:r>
              <a:rPr sz="36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de  discriminación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(física, política, religiosa,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género, 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identidad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sexual,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etc.).</a:t>
            </a:r>
            <a:endParaRPr sz="3600" dirty="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12800" algn="l"/>
              </a:tabLst>
            </a:pP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Todas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todos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tenemos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oportunidad de</a:t>
            </a:r>
            <a:r>
              <a:rPr sz="3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capacitarnos.</a:t>
            </a:r>
            <a:endParaRPr sz="3600" dirty="0">
              <a:latin typeface="Calibri"/>
              <a:cs typeface="Calibri"/>
            </a:endParaRPr>
          </a:p>
          <a:p>
            <a:pPr marL="812800" marR="1515745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Promovemos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comunicación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transparente entre 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jefaturas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funcionarios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(as).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91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506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latin typeface="Calibri Light"/>
                <a:cs typeface="Calibri Light"/>
              </a:rPr>
              <a:t>Código </a:t>
            </a:r>
            <a:r>
              <a:rPr sz="4000" b="0" spc="-15" dirty="0">
                <a:latin typeface="Calibri Light"/>
                <a:cs typeface="Calibri Light"/>
              </a:rPr>
              <a:t>de </a:t>
            </a:r>
            <a:r>
              <a:rPr sz="4000" b="0" spc="-30" dirty="0">
                <a:latin typeface="Calibri Light"/>
                <a:cs typeface="Calibri Light"/>
              </a:rPr>
              <a:t>ética </a:t>
            </a:r>
            <a:r>
              <a:rPr sz="4000" b="0" spc="-5" dirty="0">
                <a:latin typeface="Calibri Light"/>
                <a:cs typeface="Calibri Light"/>
              </a:rPr>
              <a:t>-</a:t>
            </a:r>
            <a:r>
              <a:rPr sz="4000" b="0" spc="-229" dirty="0">
                <a:latin typeface="Calibri Light"/>
                <a:cs typeface="Calibri Light"/>
              </a:rPr>
              <a:t> </a:t>
            </a:r>
            <a:r>
              <a:rPr sz="4000" b="0" spc="-45" dirty="0">
                <a:latin typeface="Calibri Light"/>
                <a:cs typeface="Calibri Light"/>
              </a:rPr>
              <a:t>contenido</a:t>
            </a:r>
            <a:endParaRPr sz="4000" dirty="0">
              <a:latin typeface="Calibri Light"/>
              <a:cs typeface="Calibri Light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50868133"/>
              </p:ext>
            </p:extLst>
          </p:nvPr>
        </p:nvGraphicFramePr>
        <p:xfrm>
          <a:off x="345440" y="826477"/>
          <a:ext cx="10064652" cy="519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85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7625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0" dirty="0">
                <a:latin typeface="Calibri Light"/>
                <a:cs typeface="Calibri Light"/>
              </a:rPr>
              <a:t>Código </a:t>
            </a:r>
            <a:r>
              <a:rPr sz="4000" b="0" spc="-15" dirty="0">
                <a:latin typeface="Calibri Light"/>
                <a:cs typeface="Calibri Light"/>
              </a:rPr>
              <a:t>de </a:t>
            </a:r>
            <a:r>
              <a:rPr sz="4000" b="0" spc="-30" dirty="0">
                <a:latin typeface="Calibri Light"/>
                <a:cs typeface="Calibri Light"/>
              </a:rPr>
              <a:t>ética </a:t>
            </a:r>
            <a:r>
              <a:rPr sz="4000" b="0" spc="-5" dirty="0">
                <a:latin typeface="Calibri Light"/>
                <a:cs typeface="Calibri Light"/>
              </a:rPr>
              <a:t>– </a:t>
            </a:r>
            <a:r>
              <a:rPr sz="4000" b="0" spc="-45" dirty="0">
                <a:latin typeface="Calibri Light"/>
                <a:cs typeface="Calibri Light"/>
              </a:rPr>
              <a:t>contenidos</a:t>
            </a:r>
            <a:r>
              <a:rPr sz="4000" b="0" spc="-295" dirty="0">
                <a:latin typeface="Calibri Light"/>
                <a:cs typeface="Calibri Light"/>
              </a:rPr>
              <a:t> </a:t>
            </a:r>
            <a:r>
              <a:rPr sz="4000" b="0" spc="-35" dirty="0">
                <a:latin typeface="Calibri Light"/>
                <a:cs typeface="Calibri Light"/>
              </a:rPr>
              <a:t>mínimos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847" y="990091"/>
            <a:ext cx="10224770" cy="43146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285"/>
              </a:lnSpc>
              <a:spcBef>
                <a:spcPts val="105"/>
              </a:spcBef>
              <a:buFont typeface="Wingdings"/>
              <a:buChar char=""/>
              <a:tabLst>
                <a:tab pos="370205" algn="l"/>
                <a:tab pos="370840" algn="l"/>
              </a:tabLst>
            </a:pPr>
            <a:r>
              <a:rPr sz="2000" b="1" spc="-10" dirty="0">
                <a:latin typeface="Calibri"/>
                <a:cs typeface="Calibri"/>
              </a:rPr>
              <a:t>Contenidos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introductorios: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ts val="2180"/>
              </a:lnSpc>
            </a:pPr>
            <a:r>
              <a:rPr sz="2000" spc="-10" dirty="0">
                <a:latin typeface="Calibri"/>
                <a:cs typeface="Calibri"/>
              </a:rPr>
              <a:t>-carta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presentación </a:t>
            </a:r>
            <a:r>
              <a:rPr sz="2000" dirty="0">
                <a:latin typeface="Calibri"/>
                <a:cs typeface="Calibri"/>
              </a:rPr>
              <a:t>de la </a:t>
            </a:r>
            <a:r>
              <a:rPr sz="2000" spc="-5" dirty="0">
                <a:latin typeface="Calibri"/>
                <a:cs typeface="Calibri"/>
              </a:rPr>
              <a:t>autoridad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institucional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ts val="2185"/>
              </a:lnSpc>
            </a:pPr>
            <a:r>
              <a:rPr sz="2000" spc="-15" dirty="0">
                <a:latin typeface="Calibri"/>
                <a:cs typeface="Calibri"/>
              </a:rPr>
              <a:t>-propósito,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quien </a:t>
            </a:r>
            <a:r>
              <a:rPr sz="2000" spc="-15" dirty="0">
                <a:latin typeface="Calibri"/>
                <a:cs typeface="Calibri"/>
              </a:rPr>
              <a:t>va </a:t>
            </a:r>
            <a:r>
              <a:rPr sz="2000" spc="-10" dirty="0">
                <a:latin typeface="Calibri"/>
                <a:cs typeface="Calibri"/>
              </a:rPr>
              <a:t>dirigido, </a:t>
            </a:r>
            <a:r>
              <a:rPr sz="2000" spc="-5" dirty="0">
                <a:latin typeface="Calibri"/>
                <a:cs typeface="Calibri"/>
              </a:rPr>
              <a:t>el </a:t>
            </a:r>
            <a:r>
              <a:rPr sz="2000" spc="-10" dirty="0">
                <a:latin typeface="Calibri"/>
                <a:cs typeface="Calibri"/>
              </a:rPr>
              <a:t>carácter participativo </a:t>
            </a:r>
            <a:r>
              <a:rPr sz="2000" spc="-15" dirty="0">
                <a:latin typeface="Calibri"/>
                <a:cs typeface="Calibri"/>
              </a:rPr>
              <a:t>para </a:t>
            </a:r>
            <a:r>
              <a:rPr sz="2000" spc="-5" dirty="0">
                <a:latin typeface="Calibri"/>
                <a:cs typeface="Calibri"/>
              </a:rPr>
              <a:t>su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elaboración.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ts val="2290"/>
              </a:lnSpc>
            </a:pPr>
            <a:r>
              <a:rPr sz="2000" spc="-5" dirty="0">
                <a:latin typeface="Calibri"/>
                <a:cs typeface="Calibri"/>
              </a:rPr>
              <a:t>-visión, misión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valores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01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Contenidos </a:t>
            </a:r>
            <a:r>
              <a:rPr sz="2000" b="1" spc="-5" dirty="0">
                <a:latin typeface="Calibri"/>
                <a:cs typeface="Calibri"/>
              </a:rPr>
              <a:t>mínimos </a:t>
            </a:r>
            <a:r>
              <a:rPr sz="2000" spc="-10" dirty="0">
                <a:latin typeface="Calibri"/>
                <a:cs typeface="Calibri"/>
              </a:rPr>
              <a:t>(rechazo </a:t>
            </a:r>
            <a:r>
              <a:rPr sz="2000" dirty="0">
                <a:latin typeface="Calibri"/>
                <a:cs typeface="Calibri"/>
              </a:rPr>
              <a:t>a la </a:t>
            </a:r>
            <a:r>
              <a:rPr sz="2000" spc="-5" dirty="0">
                <a:latin typeface="Calibri"/>
                <a:cs typeface="Calibri"/>
              </a:rPr>
              <a:t>discriminación, 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5" dirty="0">
                <a:latin typeface="Calibri"/>
                <a:cs typeface="Calibri"/>
              </a:rPr>
              <a:t>acoso </a:t>
            </a:r>
            <a:r>
              <a:rPr sz="2000" spc="-15" dirty="0">
                <a:latin typeface="Calibri"/>
                <a:cs typeface="Calibri"/>
              </a:rPr>
              <a:t>sexual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5" dirty="0">
                <a:latin typeface="Calibri"/>
                <a:cs typeface="Calibri"/>
              </a:rPr>
              <a:t>acoso laboral, transparencia  </a:t>
            </a:r>
            <a:r>
              <a:rPr sz="2000" dirty="0">
                <a:latin typeface="Calibri"/>
                <a:cs typeface="Calibri"/>
              </a:rPr>
              <a:t>en la </a:t>
            </a:r>
            <a:r>
              <a:rPr sz="2000" spc="-15" dirty="0">
                <a:latin typeface="Calibri"/>
                <a:cs typeface="Calibri"/>
              </a:rPr>
              <a:t>entrega </a:t>
            </a:r>
            <a:r>
              <a:rPr sz="2000" spc="-5" dirty="0">
                <a:latin typeface="Calibri"/>
                <a:cs typeface="Calibri"/>
              </a:rPr>
              <a:t>de información, no recibir </a:t>
            </a:r>
            <a:r>
              <a:rPr sz="2000" dirty="0">
                <a:latin typeface="Calibri"/>
                <a:cs typeface="Calibri"/>
              </a:rPr>
              <a:t>ni </a:t>
            </a:r>
            <a:r>
              <a:rPr sz="2000" spc="-5" dirty="0">
                <a:latin typeface="Calibri"/>
                <a:cs typeface="Calibri"/>
              </a:rPr>
              <a:t>ofrecer beneficios </a:t>
            </a:r>
            <a:r>
              <a:rPr sz="2000" dirty="0">
                <a:latin typeface="Calibri"/>
                <a:cs typeface="Calibri"/>
              </a:rPr>
              <a:t>ni </a:t>
            </a:r>
            <a:r>
              <a:rPr sz="2000" spc="-10" dirty="0">
                <a:latin typeface="Calibri"/>
                <a:cs typeface="Calibri"/>
              </a:rPr>
              <a:t>regalos, rechazo 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5" dirty="0">
                <a:latin typeface="Calibri"/>
                <a:cs typeface="Calibri"/>
              </a:rPr>
              <a:t>soborno </a:t>
            </a:r>
            <a:r>
              <a:rPr sz="2000" dirty="0">
                <a:latin typeface="Calibri"/>
                <a:cs typeface="Calibri"/>
              </a:rPr>
              <a:t>y al  </a:t>
            </a:r>
            <a:r>
              <a:rPr sz="2000" spc="-5" dirty="0">
                <a:latin typeface="Calibri"/>
                <a:cs typeface="Calibri"/>
              </a:rPr>
              <a:t>cohecho… </a:t>
            </a:r>
            <a:r>
              <a:rPr sz="2000" spc="-10" dirty="0">
                <a:latin typeface="Calibri"/>
                <a:cs typeface="Calibri"/>
              </a:rPr>
              <a:t>(ver </a:t>
            </a:r>
            <a:r>
              <a:rPr sz="2000" dirty="0">
                <a:latin typeface="Calibri"/>
                <a:cs typeface="Calibri"/>
              </a:rPr>
              <a:t>manual </a:t>
            </a:r>
            <a:r>
              <a:rPr sz="2000" spc="-15" dirty="0">
                <a:latin typeface="Calibri"/>
                <a:cs typeface="Calibri"/>
              </a:rPr>
              <a:t>para </a:t>
            </a:r>
            <a:r>
              <a:rPr sz="2000" spc="-10" dirty="0">
                <a:latin typeface="Calibri"/>
                <a:cs typeface="Calibri"/>
              </a:rPr>
              <a:t>redactar </a:t>
            </a:r>
            <a:r>
              <a:rPr sz="2000" spc="-5" dirty="0">
                <a:latin typeface="Calibri"/>
                <a:cs typeface="Calibri"/>
              </a:rPr>
              <a:t>un código 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ética)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Contenidos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partir </a:t>
            </a:r>
            <a:r>
              <a:rPr sz="2000" b="1" dirty="0">
                <a:latin typeface="Calibri"/>
                <a:cs typeface="Calibri"/>
              </a:rPr>
              <a:t>de los </a:t>
            </a:r>
            <a:r>
              <a:rPr sz="2000" b="1" spc="-5" dirty="0">
                <a:latin typeface="Calibri"/>
                <a:cs typeface="Calibri"/>
              </a:rPr>
              <a:t>resultados </a:t>
            </a:r>
            <a:r>
              <a:rPr sz="2000" b="1" dirty="0">
                <a:latin typeface="Calibri"/>
                <a:cs typeface="Calibri"/>
              </a:rPr>
              <a:t>del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diagnóstico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Mecanismo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para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realizar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consultas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denuncias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Sanciones: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acciones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disciplinarias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Glosario con </a:t>
            </a:r>
            <a:r>
              <a:rPr sz="2000" b="1" dirty="0">
                <a:latin typeface="Calibri"/>
                <a:cs typeface="Calibri"/>
              </a:rPr>
              <a:t>los </a:t>
            </a:r>
            <a:r>
              <a:rPr sz="2000" b="1" spc="-5" dirty="0">
                <a:latin typeface="Calibri"/>
                <a:cs typeface="Calibri"/>
              </a:rPr>
              <a:t>conceptos más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relevantes.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Uso de leguaje inclusivo (hablar de funcionarios y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funcionarias).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Uso de lenguaje simple y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ejemplos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9303" y="5574284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3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144504" y="5574284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3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282953" y="5574284"/>
            <a:ext cx="9867900" cy="12700"/>
          </a:xfrm>
          <a:custGeom>
            <a:avLst/>
            <a:gdLst/>
            <a:ahLst/>
            <a:cxnLst/>
            <a:rect l="l" t="t" r="r" b="b"/>
            <a:pathLst>
              <a:path w="9867900" h="12700">
                <a:moveTo>
                  <a:pt x="0" y="12699"/>
                </a:moveTo>
                <a:lnTo>
                  <a:pt x="9867900" y="12699"/>
                </a:lnTo>
                <a:lnTo>
                  <a:pt x="98679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282953" y="6415570"/>
            <a:ext cx="9867900" cy="0"/>
          </a:xfrm>
          <a:custGeom>
            <a:avLst/>
            <a:gdLst/>
            <a:ahLst/>
            <a:cxnLst/>
            <a:rect l="l" t="t" r="r" b="b"/>
            <a:pathLst>
              <a:path w="9867900">
                <a:moveTo>
                  <a:pt x="0" y="0"/>
                </a:moveTo>
                <a:lnTo>
                  <a:pt x="98679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295653" y="5586984"/>
            <a:ext cx="9842500" cy="809625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20955" rIns="0" bIns="0" rtlCol="0">
            <a:spAutoFit/>
          </a:bodyPr>
          <a:lstStyle/>
          <a:p>
            <a:pPr marL="108585" marR="102870" indent="670560">
              <a:lnSpc>
                <a:spcPct val="100000"/>
              </a:lnSpc>
              <a:spcBef>
                <a:spcPts val="165"/>
              </a:spcBef>
            </a:pPr>
            <a:r>
              <a:rPr sz="2400" b="1" spc="-5" dirty="0">
                <a:latin typeface="Calibri"/>
                <a:cs typeface="Calibri"/>
              </a:rPr>
              <a:t>PNUD </a:t>
            </a:r>
            <a:r>
              <a:rPr sz="2400" b="1" spc="-15" dirty="0">
                <a:latin typeface="Calibri"/>
                <a:cs typeface="Calibri"/>
              </a:rPr>
              <a:t>revisará </a:t>
            </a:r>
            <a:r>
              <a:rPr sz="2400" b="1" spc="-5" dirty="0">
                <a:latin typeface="Calibri"/>
                <a:cs typeface="Calibri"/>
              </a:rPr>
              <a:t>el </a:t>
            </a:r>
            <a:r>
              <a:rPr sz="2400" b="1" spc="-10" dirty="0">
                <a:latin typeface="Calibri"/>
                <a:cs typeface="Calibri"/>
              </a:rPr>
              <a:t>borrador </a:t>
            </a:r>
            <a:r>
              <a:rPr sz="2400" b="1" dirty="0">
                <a:latin typeface="Calibri"/>
                <a:cs typeface="Calibri"/>
              </a:rPr>
              <a:t>del </a:t>
            </a:r>
            <a:r>
              <a:rPr sz="2400" b="1" spc="-10" dirty="0">
                <a:latin typeface="Calibri"/>
                <a:cs typeface="Calibri"/>
              </a:rPr>
              <a:t>código considerando </a:t>
            </a:r>
            <a:r>
              <a:rPr sz="2400" b="1" spc="-15" dirty="0">
                <a:latin typeface="Calibri"/>
                <a:cs typeface="Calibri"/>
              </a:rPr>
              <a:t>estos </a:t>
            </a:r>
            <a:r>
              <a:rPr sz="2400" b="1" spc="-10" dirty="0">
                <a:latin typeface="Calibri"/>
                <a:cs typeface="Calibri"/>
              </a:rPr>
              <a:t>criterios  explicados </a:t>
            </a:r>
            <a:r>
              <a:rPr sz="2400" b="1" spc="-5" dirty="0">
                <a:latin typeface="Calibri"/>
                <a:cs typeface="Calibri"/>
              </a:rPr>
              <a:t>en el Manual </a:t>
            </a:r>
            <a:r>
              <a:rPr sz="2400" b="1" spc="-10" dirty="0">
                <a:latin typeface="Calibri"/>
                <a:cs typeface="Calibri"/>
              </a:rPr>
              <a:t>Redactar </a:t>
            </a:r>
            <a:r>
              <a:rPr sz="2400" b="1" spc="-5" dirty="0">
                <a:latin typeface="Calibri"/>
                <a:cs typeface="Calibri"/>
              </a:rPr>
              <a:t>el </a:t>
            </a:r>
            <a:r>
              <a:rPr sz="2400" b="1" spc="-10" dirty="0">
                <a:latin typeface="Calibri"/>
                <a:cs typeface="Calibri"/>
              </a:rPr>
              <a:t>Código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15" dirty="0">
                <a:latin typeface="Calibri"/>
                <a:cs typeface="Calibri"/>
              </a:rPr>
              <a:t>Ética </a:t>
            </a:r>
            <a:r>
              <a:rPr sz="2400" b="1" dirty="0">
                <a:latin typeface="Calibri"/>
                <a:cs typeface="Calibri"/>
              </a:rPr>
              <a:t>de los servicios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públicos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20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03794" y="3023932"/>
            <a:ext cx="10050003" cy="125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4500" b="1" dirty="0" smtClean="0">
                <a:solidFill>
                  <a:srgbClr val="002060"/>
                </a:solidFill>
              </a:rPr>
              <a:t>“ micrositio</a:t>
            </a:r>
            <a:r>
              <a:rPr lang="es-CL" sz="4800" b="1" dirty="0" smtClean="0"/>
              <a:t>”</a:t>
            </a:r>
            <a:endParaRPr lang="es-CL" sz="4800" dirty="0"/>
          </a:p>
          <a:p>
            <a:pPr>
              <a:lnSpc>
                <a:spcPct val="80000"/>
              </a:lnSpc>
            </a:pPr>
            <a:endParaRPr lang="es-ES" sz="4500" b="1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0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2753" y="946150"/>
            <a:ext cx="168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•</a:t>
            </a:r>
          </a:p>
        </p:txBody>
      </p:sp>
      <p:sp>
        <p:nvSpPr>
          <p:cNvPr id="4" name="object 4"/>
          <p:cNvSpPr/>
          <p:nvPr/>
        </p:nvSpPr>
        <p:spPr>
          <a:xfrm>
            <a:off x="4305300" y="1155191"/>
            <a:ext cx="6421315" cy="672465"/>
          </a:xfrm>
          <a:custGeom>
            <a:avLst/>
            <a:gdLst/>
            <a:ahLst/>
            <a:cxnLst/>
            <a:rect l="l" t="t" r="r" b="b"/>
            <a:pathLst>
              <a:path w="7886700" h="672464">
                <a:moveTo>
                  <a:pt x="7774685" y="0"/>
                </a:moveTo>
                <a:lnTo>
                  <a:pt x="112013" y="0"/>
                </a:lnTo>
                <a:lnTo>
                  <a:pt x="68419" y="8804"/>
                </a:lnTo>
                <a:lnTo>
                  <a:pt x="32813" y="32813"/>
                </a:lnTo>
                <a:lnTo>
                  <a:pt x="8804" y="68419"/>
                </a:lnTo>
                <a:lnTo>
                  <a:pt x="0" y="112013"/>
                </a:lnTo>
                <a:lnTo>
                  <a:pt x="0" y="560070"/>
                </a:lnTo>
                <a:lnTo>
                  <a:pt x="8804" y="603664"/>
                </a:lnTo>
                <a:lnTo>
                  <a:pt x="32813" y="639270"/>
                </a:lnTo>
                <a:lnTo>
                  <a:pt x="68419" y="663279"/>
                </a:lnTo>
                <a:lnTo>
                  <a:pt x="112013" y="672084"/>
                </a:lnTo>
                <a:lnTo>
                  <a:pt x="7774685" y="672084"/>
                </a:lnTo>
                <a:lnTo>
                  <a:pt x="7818280" y="663279"/>
                </a:lnTo>
                <a:lnTo>
                  <a:pt x="7853886" y="639270"/>
                </a:lnTo>
                <a:lnTo>
                  <a:pt x="7877895" y="603664"/>
                </a:lnTo>
                <a:lnTo>
                  <a:pt x="7886700" y="560070"/>
                </a:lnTo>
                <a:lnTo>
                  <a:pt x="7886700" y="112013"/>
                </a:lnTo>
                <a:lnTo>
                  <a:pt x="7877895" y="68419"/>
                </a:lnTo>
                <a:lnTo>
                  <a:pt x="7853886" y="32813"/>
                </a:lnTo>
                <a:lnTo>
                  <a:pt x="7818280" y="8804"/>
                </a:lnTo>
                <a:lnTo>
                  <a:pt x="77746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432808" y="1055035"/>
            <a:ext cx="6987540" cy="144272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Corrupción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Transparencia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Internacional</a:t>
            </a:r>
            <a:endParaRPr sz="2800" dirty="0">
              <a:latin typeface="Calibri"/>
              <a:cs typeface="Calibri"/>
            </a:endParaRPr>
          </a:p>
          <a:p>
            <a:pPr marL="351790" marR="5080" indent="-228600">
              <a:lnSpc>
                <a:spcPts val="2420"/>
              </a:lnSpc>
              <a:spcBef>
                <a:spcPts val="1465"/>
              </a:spcBef>
              <a:buChar char="•"/>
              <a:tabLst>
                <a:tab pos="352425" algn="l"/>
              </a:tabLst>
            </a:pPr>
            <a:r>
              <a:rPr sz="2200" spc="-10" dirty="0">
                <a:latin typeface="Calibri"/>
                <a:cs typeface="Calibri"/>
              </a:rPr>
              <a:t>“Mal uso del poder </a:t>
            </a:r>
            <a:r>
              <a:rPr sz="2200" spc="-5" dirty="0">
                <a:latin typeface="Calibri"/>
                <a:cs typeface="Calibri"/>
              </a:rPr>
              <a:t>encomendado </a:t>
            </a:r>
            <a:r>
              <a:rPr sz="2200" spc="-20" dirty="0">
                <a:latin typeface="Calibri"/>
                <a:cs typeface="Calibri"/>
              </a:rPr>
              <a:t>para </a:t>
            </a:r>
            <a:r>
              <a:rPr sz="2200" spc="-10" dirty="0">
                <a:latin typeface="Calibri"/>
                <a:cs typeface="Calibri"/>
              </a:rPr>
              <a:t>obtener beneficios  particulares”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2405" y="2861310"/>
            <a:ext cx="7215505" cy="2782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El mal </a:t>
            </a:r>
            <a:r>
              <a:rPr sz="2200" spc="-10" dirty="0">
                <a:latin typeface="Calibri"/>
                <a:cs typeface="Calibri"/>
              </a:rPr>
              <a:t>uso del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b="1" spc="-40" dirty="0">
                <a:latin typeface="Calibri"/>
                <a:cs typeface="Calibri"/>
              </a:rPr>
              <a:t>poder.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3050" dirty="0">
              <a:latin typeface="Times New Roman"/>
              <a:cs typeface="Times New Roman"/>
            </a:endParaRPr>
          </a:p>
          <a:p>
            <a:pPr marL="241300" marR="863600" indent="-228600">
              <a:lnSpc>
                <a:spcPts val="2430"/>
              </a:lnSpc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Un </a:t>
            </a:r>
            <a:r>
              <a:rPr sz="2200" b="1" spc="-5" dirty="0">
                <a:latin typeface="Calibri"/>
                <a:cs typeface="Calibri"/>
              </a:rPr>
              <a:t>poder </a:t>
            </a:r>
            <a:r>
              <a:rPr sz="2200" b="1" spc="-10" dirty="0">
                <a:latin typeface="Calibri"/>
                <a:cs typeface="Calibri"/>
              </a:rPr>
              <a:t>encomendado </a:t>
            </a:r>
            <a:r>
              <a:rPr sz="2200" spc="-10" dirty="0">
                <a:latin typeface="Calibri"/>
                <a:cs typeface="Calibri"/>
              </a:rPr>
              <a:t>que puede </a:t>
            </a:r>
            <a:r>
              <a:rPr sz="2200" spc="-15" dirty="0">
                <a:latin typeface="Calibri"/>
                <a:cs typeface="Calibri"/>
              </a:rPr>
              <a:t>estar </a:t>
            </a:r>
            <a:r>
              <a:rPr sz="2200" spc="-5" dirty="0">
                <a:latin typeface="Calibri"/>
                <a:cs typeface="Calibri"/>
              </a:rPr>
              <a:t>en el </a:t>
            </a:r>
            <a:r>
              <a:rPr sz="2200" b="1" spc="-10" dirty="0">
                <a:latin typeface="Calibri"/>
                <a:cs typeface="Calibri"/>
              </a:rPr>
              <a:t>sector  privado </a:t>
            </a:r>
            <a:r>
              <a:rPr sz="2200" b="1" spc="-25" dirty="0">
                <a:latin typeface="Calibri"/>
                <a:cs typeface="Calibri"/>
              </a:rPr>
              <a:t>tanto </a:t>
            </a:r>
            <a:r>
              <a:rPr sz="2200" b="1" spc="-10" dirty="0">
                <a:latin typeface="Calibri"/>
                <a:cs typeface="Calibri"/>
              </a:rPr>
              <a:t>como </a:t>
            </a:r>
            <a:r>
              <a:rPr sz="2200" b="1" spc="-5" dirty="0">
                <a:latin typeface="Calibri"/>
                <a:cs typeface="Calibri"/>
              </a:rPr>
              <a:t>en el</a:t>
            </a:r>
            <a:r>
              <a:rPr sz="2200" b="1" spc="9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público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•"/>
            </a:pPr>
            <a:endParaRPr sz="2950" dirty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91600"/>
              </a:lnSpc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Un </a:t>
            </a:r>
            <a:r>
              <a:rPr sz="2200" b="1" spc="-5" dirty="0">
                <a:latin typeface="Calibri"/>
                <a:cs typeface="Calibri"/>
              </a:rPr>
              <a:t>beneficio </a:t>
            </a:r>
            <a:r>
              <a:rPr sz="2200" b="1" spc="-10" dirty="0">
                <a:latin typeface="Calibri"/>
                <a:cs typeface="Calibri"/>
              </a:rPr>
              <a:t>particular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20" dirty="0">
                <a:latin typeface="Calibri"/>
                <a:cs typeface="Calibri"/>
              </a:rPr>
              <a:t>referido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beneficios personales </a:t>
            </a:r>
            <a:r>
              <a:rPr sz="2200" spc="-20" dirty="0">
                <a:latin typeface="Calibri"/>
                <a:cs typeface="Calibri"/>
              </a:rPr>
              <a:t>para 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spc="-10" dirty="0">
                <a:latin typeface="Calibri"/>
                <a:cs typeface="Calibri"/>
              </a:rPr>
              <a:t>persona que </a:t>
            </a:r>
            <a:r>
              <a:rPr sz="2200" spc="-5" dirty="0">
                <a:latin typeface="Calibri"/>
                <a:cs typeface="Calibri"/>
              </a:rPr>
              <a:t>hace mal </a:t>
            </a:r>
            <a:r>
              <a:rPr sz="2200" spc="-10" dirty="0">
                <a:latin typeface="Calibri"/>
                <a:cs typeface="Calibri"/>
              </a:rPr>
              <a:t>uso del </a:t>
            </a:r>
            <a:r>
              <a:rPr sz="2200" spc="-40" dirty="0">
                <a:latin typeface="Calibri"/>
                <a:cs typeface="Calibri"/>
              </a:rPr>
              <a:t>poder, </a:t>
            </a:r>
            <a:r>
              <a:rPr sz="2200" spc="-10" dirty="0">
                <a:latin typeface="Calibri"/>
                <a:cs typeface="Calibri"/>
              </a:rPr>
              <a:t>incluyendo también </a:t>
            </a:r>
            <a:r>
              <a:rPr sz="2200" spc="-5" dirty="0">
                <a:latin typeface="Calibri"/>
                <a:cs typeface="Calibri"/>
              </a:rPr>
              <a:t>a  </a:t>
            </a:r>
            <a:r>
              <a:rPr sz="2200" spc="-10" dirty="0">
                <a:latin typeface="Calibri"/>
                <a:cs typeface="Calibri"/>
              </a:rPr>
              <a:t>miembros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dirty="0">
                <a:latin typeface="Calibri"/>
                <a:cs typeface="Calibri"/>
              </a:rPr>
              <a:t>su </a:t>
            </a:r>
            <a:r>
              <a:rPr sz="2200" spc="-10" dirty="0">
                <a:latin typeface="Calibri"/>
                <a:cs typeface="Calibri"/>
              </a:rPr>
              <a:t>familia inmediata </a:t>
            </a:r>
            <a:r>
              <a:rPr sz="2200" spc="-5" dirty="0">
                <a:latin typeface="Calibri"/>
                <a:cs typeface="Calibri"/>
              </a:rPr>
              <a:t>y a </a:t>
            </a:r>
            <a:r>
              <a:rPr sz="2200" spc="-10" dirty="0">
                <a:latin typeface="Calibri"/>
                <a:cs typeface="Calibri"/>
              </a:rPr>
              <a:t>sus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amigos.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8" name="Picture 2" descr="Resultado de imagen para LA ETICA EN LA GESTION PUBL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27657"/>
            <a:ext cx="3333750" cy="38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99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90" y="328921"/>
            <a:ext cx="7449648" cy="610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9372600" y="4501662"/>
            <a:ext cx="2250831" cy="738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260620" y="2875002"/>
            <a:ext cx="4247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http://www.alianzaanticorrupcion.cl/AnticorrupcionUNCAC</a:t>
            </a:r>
            <a:r>
              <a:rPr lang="es-CL" dirty="0" smtClean="0">
                <a:hlinkClick r:id="rId4"/>
              </a:rPr>
              <a:t>/</a:t>
            </a: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9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Equipo Municipal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8270631" cy="4525963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Rosa Carrasco</a:t>
            </a:r>
          </a:p>
          <a:p>
            <a:r>
              <a:rPr lang="es-CL" dirty="0" smtClean="0"/>
              <a:t>Lidia Curipan</a:t>
            </a:r>
          </a:p>
          <a:p>
            <a:r>
              <a:rPr lang="es-CL" dirty="0" smtClean="0"/>
              <a:t>Carlos Caro</a:t>
            </a:r>
          </a:p>
          <a:p>
            <a:r>
              <a:rPr lang="es-CL" dirty="0" smtClean="0"/>
              <a:t>Cecilia Quiroz</a:t>
            </a:r>
          </a:p>
          <a:p>
            <a:r>
              <a:rPr lang="es-CL" dirty="0" smtClean="0"/>
              <a:t>Cristian Sepúlveda</a:t>
            </a:r>
          </a:p>
          <a:p>
            <a:r>
              <a:rPr lang="es-CL" dirty="0" smtClean="0"/>
              <a:t>Regina </a:t>
            </a:r>
            <a:r>
              <a:rPr lang="es-CL" dirty="0" err="1" smtClean="0"/>
              <a:t>Carinao</a:t>
            </a:r>
            <a:r>
              <a:rPr lang="es-CL" dirty="0" smtClean="0"/>
              <a:t> – Facilitadores Interculturales</a:t>
            </a:r>
          </a:p>
          <a:p>
            <a:r>
              <a:rPr lang="es-CL" dirty="0" smtClean="0"/>
              <a:t>Luis </a:t>
            </a:r>
            <a:r>
              <a:rPr lang="es-CL" dirty="0" err="1" smtClean="0"/>
              <a:t>Curalaf</a:t>
            </a:r>
            <a:r>
              <a:rPr lang="es-CL" dirty="0" smtClean="0"/>
              <a:t> – Facilitadores interculturales</a:t>
            </a:r>
            <a:br>
              <a:rPr lang="es-CL" dirty="0" smtClean="0"/>
            </a:br>
            <a:r>
              <a:rPr lang="es-CL" dirty="0" smtClean="0"/>
              <a:t>Sergio Retamales</a:t>
            </a:r>
          </a:p>
          <a:p>
            <a:r>
              <a:rPr lang="es-CL" dirty="0" smtClean="0"/>
              <a:t>Carlos Miranda</a:t>
            </a:r>
          </a:p>
          <a:p>
            <a:r>
              <a:rPr lang="es-CL" dirty="0" smtClean="0"/>
              <a:t>Apoyo Comunicacional Radio/TV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77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5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Shape 133"/>
          <p:cNvGrpSpPr/>
          <p:nvPr/>
        </p:nvGrpSpPr>
        <p:grpSpPr>
          <a:xfrm>
            <a:off x="1670538" y="1196974"/>
            <a:ext cx="8845062" cy="4243388"/>
            <a:chOff x="0" y="0"/>
            <a:chExt cx="8331200" cy="4243388"/>
          </a:xfrm>
        </p:grpSpPr>
        <p:sp>
          <p:nvSpPr>
            <p:cNvPr id="134" name="Shape 134"/>
            <p:cNvSpPr/>
            <p:nvPr/>
          </p:nvSpPr>
          <p:spPr>
            <a:xfrm rot="-5400000">
              <a:off x="1083104" y="-1021953"/>
              <a:ext cx="2121694" cy="4165600"/>
            </a:xfrm>
            <a:prstGeom prst="round1Rect">
              <a:avLst>
                <a:gd name="adj" fmla="val 16667"/>
              </a:avLst>
            </a:prstGeom>
            <a:blipFill rotWithShape="0">
              <a:blip r:embed="rId3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61150" y="0"/>
              <a:ext cx="4165500" cy="1492200"/>
            </a:xfrm>
            <a:prstGeom prst="rect">
              <a:avLst/>
            </a:prstGeom>
            <a:noFill/>
            <a:ln>
              <a:noFill/>
            </a:ln>
          </p:spPr>
          <p:txBody>
            <a:bodyPr lIns="199125" tIns="199125" rIns="199125" bIns="199125" anchor="b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800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algn="ctr">
                <a:lnSpc>
                  <a:spcPct val="90000"/>
                </a:lnSpc>
                <a:spcBef>
                  <a:spcPts val="980"/>
                </a:spcBef>
                <a:buSzPct val="25000"/>
              </a:pPr>
              <a:r>
                <a:rPr lang="es-CL" sz="2400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Herramienta</a:t>
              </a:r>
            </a:p>
          </p:txBody>
        </p:sp>
        <p:sp>
          <p:nvSpPr>
            <p:cNvPr id="136" name="Shape 136"/>
            <p:cNvSpPr/>
            <p:nvPr/>
          </p:nvSpPr>
          <p:spPr>
            <a:xfrm>
              <a:off x="4165600" y="0"/>
              <a:ext cx="4165600" cy="2121694"/>
            </a:xfrm>
            <a:prstGeom prst="round1Rect">
              <a:avLst>
                <a:gd name="adj" fmla="val 16667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4165600" y="0"/>
              <a:ext cx="4165600" cy="1591270"/>
            </a:xfrm>
            <a:prstGeom prst="rect">
              <a:avLst/>
            </a:prstGeom>
            <a:noFill/>
            <a:ln>
              <a:noFill/>
            </a:ln>
          </p:spPr>
          <p:txBody>
            <a:bodyPr lIns="199125" tIns="199125" rIns="199125" bIns="1991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400" b="1" kern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algn="ctr">
                <a:lnSpc>
                  <a:spcPct val="90000"/>
                </a:lnSpc>
                <a:buSzPct val="25000"/>
              </a:pPr>
              <a:r>
                <a:rPr lang="es-CL" sz="2400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Participativa</a:t>
              </a:r>
            </a:p>
          </p:txBody>
        </p:sp>
        <p:sp>
          <p:nvSpPr>
            <p:cNvPr id="138" name="Shape 138"/>
            <p:cNvSpPr/>
            <p:nvPr/>
          </p:nvSpPr>
          <p:spPr>
            <a:xfrm rot="10800000">
              <a:off x="0" y="2121693"/>
              <a:ext cx="4165600" cy="2121694"/>
            </a:xfrm>
            <a:prstGeom prst="round1Rect">
              <a:avLst>
                <a:gd name="adj" fmla="val 16667"/>
              </a:avLst>
            </a:prstGeom>
            <a:blipFill rotWithShape="0">
              <a:blip r:embed="rId5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0" y="2464625"/>
              <a:ext cx="4165500" cy="1658700"/>
            </a:xfrm>
            <a:prstGeom prst="rect">
              <a:avLst/>
            </a:prstGeom>
            <a:noFill/>
            <a:ln>
              <a:noFill/>
            </a:ln>
          </p:spPr>
          <p:txBody>
            <a:bodyPr lIns="128000" tIns="128000" rIns="128000" bIns="1280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ct val="25000"/>
                <a:buFont typeface="Source Sans Pro"/>
                <a:buNone/>
              </a:pPr>
              <a:r>
                <a:rPr lang="es-CL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 *Estándares éticos </a:t>
              </a:r>
            </a:p>
            <a:p>
              <a:pPr algn="ctr">
                <a:buClr>
                  <a:srgbClr val="FFFFFF"/>
                </a:buClr>
                <a:buSzPct val="25000"/>
                <a:buFont typeface="Source Sans Pro"/>
                <a:buNone/>
              </a:pPr>
              <a:r>
                <a:rPr lang="es-CL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(cultura, misión, visión y objetivos estratégicos de la  institución) </a:t>
              </a:r>
            </a:p>
            <a:p>
              <a:pPr algn="ctr">
                <a:buClr>
                  <a:srgbClr val="FFFFFF"/>
                </a:buClr>
                <a:buSzPct val="25000"/>
                <a:buFont typeface="Source Sans Pro"/>
                <a:buNone/>
              </a:pPr>
              <a:r>
                <a:rPr lang="es-CL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*Estándares legales</a:t>
              </a:r>
            </a:p>
            <a:p>
              <a:pPr algn="ctr">
                <a:buClr>
                  <a:srgbClr val="FFFFFF"/>
                </a:buClr>
                <a:buSzPct val="25000"/>
                <a:buFont typeface="Source Sans Pro"/>
                <a:buNone/>
              </a:pPr>
              <a:r>
                <a:rPr lang="es-CL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( marco jurídico)</a:t>
              </a:r>
            </a:p>
          </p:txBody>
        </p:sp>
        <p:sp>
          <p:nvSpPr>
            <p:cNvPr id="140" name="Shape 140"/>
            <p:cNvSpPr/>
            <p:nvPr/>
          </p:nvSpPr>
          <p:spPr>
            <a:xfrm rot="5400000">
              <a:off x="5187552" y="1099740"/>
              <a:ext cx="2121694" cy="4165600"/>
            </a:xfrm>
            <a:prstGeom prst="round1Rect">
              <a:avLst>
                <a:gd name="adj" fmla="val 16667"/>
              </a:avLst>
            </a:prstGeom>
            <a:blipFill rotWithShape="0">
              <a:blip r:embed="rId6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4165598" y="2652116"/>
              <a:ext cx="4165600" cy="1591270"/>
            </a:xfrm>
            <a:prstGeom prst="rect">
              <a:avLst/>
            </a:prstGeom>
            <a:noFill/>
            <a:ln>
              <a:noFill/>
            </a:ln>
          </p:spPr>
          <p:txBody>
            <a:bodyPr lIns="199125" tIns="199125" rIns="199125" bIns="1991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s-CL" sz="2400" b="1" kern="0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Convivencia laboral con un destino valórico común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2915918" y="1591270"/>
              <a:ext cx="2499359" cy="1060847"/>
            </a:xfrm>
            <a:prstGeom prst="roundRect">
              <a:avLst>
                <a:gd name="adj" fmla="val 16667"/>
              </a:avLst>
            </a:prstGeom>
            <a:solidFill>
              <a:srgbClr val="D6E3BC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2967705" y="1643056"/>
              <a:ext cx="2395788" cy="957275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s-CL" sz="2800" kern="0" dirty="0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CÓDIGO DE ÉTICA</a:t>
              </a:r>
            </a:p>
          </p:txBody>
        </p:sp>
      </p:grp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541867" y="286651"/>
            <a:ext cx="11108267" cy="7475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s-CL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entendemos por un CÓDIGO DE ÉTICA ?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048000" y="5510702"/>
            <a:ext cx="6096000" cy="11115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9085" marR="5080" indent="-286385">
              <a:lnSpc>
                <a:spcPct val="91600"/>
              </a:lnSpc>
              <a:spcBef>
                <a:spcPts val="490"/>
              </a:spcBef>
              <a:buChar char="•"/>
              <a:tabLst>
                <a:tab pos="299720" algn="l"/>
              </a:tabLst>
            </a:pPr>
            <a:r>
              <a:rPr lang="es-CL" spc="-5" dirty="0">
                <a:cs typeface="Calibri"/>
              </a:rPr>
              <a:t>Es una serie de </a:t>
            </a:r>
            <a:r>
              <a:rPr lang="es-CL" b="1" dirty="0">
                <a:cs typeface="Calibri"/>
              </a:rPr>
              <a:t>principios y  </a:t>
            </a:r>
            <a:r>
              <a:rPr lang="es-CL" b="1" spc="-20" dirty="0">
                <a:cs typeface="Calibri"/>
              </a:rPr>
              <a:t>valores </a:t>
            </a:r>
            <a:r>
              <a:rPr lang="es-CL" spc="-15" dirty="0">
                <a:cs typeface="Calibri"/>
              </a:rPr>
              <a:t>significativos </a:t>
            </a:r>
            <a:r>
              <a:rPr lang="es-CL" spc="-25" dirty="0">
                <a:cs typeface="Calibri"/>
              </a:rPr>
              <a:t>para </a:t>
            </a:r>
            <a:r>
              <a:rPr lang="es-CL" dirty="0">
                <a:cs typeface="Calibri"/>
              </a:rPr>
              <a:t>el  </a:t>
            </a:r>
            <a:r>
              <a:rPr lang="es-CL" spc="-20" dirty="0">
                <a:cs typeface="Calibri"/>
              </a:rPr>
              <a:t>correcto </a:t>
            </a:r>
            <a:r>
              <a:rPr lang="es-CL" spc="-10" dirty="0">
                <a:cs typeface="Calibri"/>
              </a:rPr>
              <a:t>ejercicio </a:t>
            </a:r>
            <a:r>
              <a:rPr lang="es-CL" spc="-5" dirty="0">
                <a:cs typeface="Calibri"/>
              </a:rPr>
              <a:t>de </a:t>
            </a:r>
            <a:r>
              <a:rPr lang="es-CL" dirty="0">
                <a:cs typeface="Calibri"/>
              </a:rPr>
              <a:t>la </a:t>
            </a:r>
            <a:r>
              <a:rPr lang="es-CL" spc="-5" dirty="0">
                <a:cs typeface="Calibri"/>
              </a:rPr>
              <a:t>función  pública, puede </a:t>
            </a:r>
            <a:r>
              <a:rPr lang="es-CL" spc="-15" dirty="0">
                <a:cs typeface="Calibri"/>
              </a:rPr>
              <a:t>acompañarse </a:t>
            </a:r>
            <a:r>
              <a:rPr lang="es-CL" dirty="0">
                <a:cs typeface="Calibri"/>
              </a:rPr>
              <a:t>de  </a:t>
            </a:r>
            <a:r>
              <a:rPr lang="es-CL" spc="-10" dirty="0">
                <a:cs typeface="Calibri"/>
              </a:rPr>
              <a:t>reglas </a:t>
            </a:r>
            <a:r>
              <a:rPr lang="es-CL" spc="-5" dirty="0">
                <a:cs typeface="Calibri"/>
              </a:rPr>
              <a:t>de </a:t>
            </a:r>
            <a:r>
              <a:rPr lang="es-CL" spc="-20" dirty="0">
                <a:cs typeface="Calibri"/>
              </a:rPr>
              <a:t>conducta </a:t>
            </a:r>
            <a:r>
              <a:rPr lang="es-CL" dirty="0">
                <a:cs typeface="Calibri"/>
              </a:rPr>
              <a:t>que  </a:t>
            </a:r>
            <a:r>
              <a:rPr lang="es-CL" spc="-5" dirty="0">
                <a:cs typeface="Calibri"/>
              </a:rPr>
              <a:t>describen </a:t>
            </a:r>
            <a:r>
              <a:rPr lang="es-CL" dirty="0">
                <a:cs typeface="Calibri"/>
              </a:rPr>
              <a:t>el </a:t>
            </a:r>
            <a:r>
              <a:rPr lang="es-CL" spc="-15" dirty="0">
                <a:cs typeface="Calibri"/>
              </a:rPr>
              <a:t>comportamiento  </a:t>
            </a:r>
            <a:r>
              <a:rPr lang="es-CL" spc="-10" dirty="0">
                <a:cs typeface="Calibri"/>
              </a:rPr>
              <a:t>esperado.</a:t>
            </a:r>
            <a:endParaRPr lang="es-C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0498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Triángulo isósceles"/>
          <p:cNvSpPr/>
          <p:nvPr/>
        </p:nvSpPr>
        <p:spPr>
          <a:xfrm>
            <a:off x="1725561" y="1794925"/>
            <a:ext cx="7632929" cy="4051414"/>
          </a:xfrm>
          <a:prstGeom prst="triangle">
            <a:avLst>
              <a:gd name="adj" fmla="val 501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-1" y="-149560"/>
            <a:ext cx="12192001" cy="1189236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s-CL" sz="3200" b="1" dirty="0">
                <a:solidFill>
                  <a:schemeClr val="tx2"/>
                </a:solidFill>
              </a:rPr>
              <a:t>¿Qué </a:t>
            </a:r>
            <a:r>
              <a:rPr lang="es-CL" sz="4400" b="1" dirty="0" smtClean="0">
                <a:solidFill>
                  <a:schemeClr val="bg1"/>
                </a:solidFill>
              </a:rPr>
              <a:t>Variables básicas </a:t>
            </a:r>
            <a:r>
              <a:rPr lang="es-CL" sz="4400" b="1" dirty="0">
                <a:solidFill>
                  <a:schemeClr val="bg1"/>
                </a:solidFill>
              </a:rPr>
              <a:t>para </a:t>
            </a:r>
            <a:r>
              <a:rPr lang="es-CL" sz="4400" b="1" dirty="0" smtClean="0">
                <a:solidFill>
                  <a:schemeClr val="bg1"/>
                </a:solidFill>
              </a:rPr>
              <a:t>los </a:t>
            </a:r>
            <a:r>
              <a:rPr lang="es-CL" sz="4400" b="1" dirty="0">
                <a:solidFill>
                  <a:schemeClr val="bg1"/>
                </a:solidFill>
              </a:rPr>
              <a:t>códigos de ética </a:t>
            </a:r>
            <a:r>
              <a:rPr lang="es-CL" sz="4400" b="1" dirty="0" smtClean="0">
                <a:solidFill>
                  <a:schemeClr val="bg1"/>
                </a:solidFill>
              </a:rPr>
              <a:t>municipales</a:t>
            </a:r>
            <a:r>
              <a:rPr lang="es-CL" sz="3200" b="1" dirty="0" smtClean="0">
                <a:solidFill>
                  <a:schemeClr val="tx2"/>
                </a:solidFill>
              </a:rPr>
              <a:t>?</a:t>
            </a:r>
            <a:endParaRPr lang="es-ES" sz="3200" b="1" dirty="0">
              <a:solidFill>
                <a:schemeClr val="tx2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635026" y="3650959"/>
            <a:ext cx="44365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bg1"/>
                </a:solidFill>
              </a:rPr>
              <a:t>CULTURA  ÉTICA  ORGANIZACIONAL </a:t>
            </a:r>
          </a:p>
          <a:p>
            <a:endParaRPr lang="es-CL" sz="1600" b="1" dirty="0">
              <a:solidFill>
                <a:schemeClr val="bg1"/>
              </a:solidFill>
            </a:endParaRPr>
          </a:p>
          <a:p>
            <a:endParaRPr lang="es-CL" sz="1600" b="1" dirty="0" smtClean="0">
              <a:solidFill>
                <a:schemeClr val="bg1"/>
              </a:solidFill>
            </a:endParaRPr>
          </a:p>
          <a:p>
            <a:endParaRPr lang="es-CL" dirty="0"/>
          </a:p>
        </p:txBody>
      </p:sp>
      <p:sp>
        <p:nvSpPr>
          <p:cNvPr id="20" name="19 CuadroTexto"/>
          <p:cNvSpPr txBox="1"/>
          <p:nvPr/>
        </p:nvSpPr>
        <p:spPr>
          <a:xfrm>
            <a:off x="9358491" y="5915380"/>
            <a:ext cx="110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VALORES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21" name="20 CuadroTexto"/>
          <p:cNvSpPr txBox="1"/>
          <p:nvPr/>
        </p:nvSpPr>
        <p:spPr>
          <a:xfrm>
            <a:off x="829735" y="5888568"/>
            <a:ext cx="1106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NORMAS</a:t>
            </a:r>
            <a:r>
              <a:rPr lang="es-CL" dirty="0" smtClean="0"/>
              <a:t>  </a:t>
            </a:r>
            <a:endParaRPr lang="es-CL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542025" y="1425593"/>
            <a:ext cx="145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CONDUCTAS </a:t>
            </a:r>
            <a:r>
              <a:rPr lang="es-CL" dirty="0" smtClean="0"/>
              <a:t> </a:t>
            </a:r>
            <a:endParaRPr lang="es-CL" dirty="0"/>
          </a:p>
        </p:txBody>
      </p:sp>
      <p:cxnSp>
        <p:nvCxnSpPr>
          <p:cNvPr id="28" name="27 Conector recto de flecha"/>
          <p:cNvCxnSpPr/>
          <p:nvPr/>
        </p:nvCxnSpPr>
        <p:spPr>
          <a:xfrm flipH="1">
            <a:off x="3251200" y="6126857"/>
            <a:ext cx="4120444" cy="141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1424616" y="2635765"/>
            <a:ext cx="2799640" cy="2957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6321777" y="2088444"/>
            <a:ext cx="2957689" cy="304800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41 Diagrama">
            <a:hlinkClick r:id="rId3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1160243378"/>
              </p:ext>
            </p:extLst>
          </p:nvPr>
        </p:nvGraphicFramePr>
        <p:xfrm>
          <a:off x="3948198" y="4114704"/>
          <a:ext cx="3268315" cy="139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Resultado de imagen para valor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233" y="3885637"/>
            <a:ext cx="1632515" cy="21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 normas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8" y="3118612"/>
            <a:ext cx="1601787" cy="17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conductas en las organizacion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66" y="1180465"/>
            <a:ext cx="1714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03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7831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De </a:t>
            </a:r>
            <a:r>
              <a:rPr lang="es-ES_tradnl" b="1" dirty="0">
                <a:solidFill>
                  <a:schemeClr val="bg1"/>
                </a:solidFill>
              </a:rPr>
              <a:t>qué sirve el Código de Ética?</a:t>
            </a:r>
            <a:r>
              <a:rPr lang="es-CL" b="1" dirty="0">
                <a:solidFill>
                  <a:schemeClr val="bg1"/>
                </a:solidFill>
              </a:rPr>
              <a:t/>
            </a:r>
            <a:br>
              <a:rPr lang="es-CL" b="1" dirty="0">
                <a:solidFill>
                  <a:schemeClr val="bg1"/>
                </a:solidFill>
              </a:rPr>
            </a:br>
            <a:r>
              <a:rPr lang="es-CL" b="1" dirty="0" smtClean="0">
                <a:solidFill>
                  <a:schemeClr val="bg1"/>
                </a:solidFill>
              </a:rPr>
              <a:t> 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86863" y="1107831"/>
            <a:ext cx="109903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 smtClean="0"/>
              <a:t>Para </a:t>
            </a:r>
            <a:r>
              <a:rPr lang="es-ES_tradnl" sz="3200" u="sng" dirty="0"/>
              <a:t>promover estándares éticos y contar con un marco común </a:t>
            </a:r>
            <a:r>
              <a:rPr lang="es-ES_tradnl" sz="3200" dirty="0"/>
              <a:t>de conducta para las autoridades y funcionarios </a:t>
            </a:r>
            <a:r>
              <a:rPr lang="es-ES_tradnl" sz="3200" dirty="0" smtClean="0"/>
              <a:t>públicos</a:t>
            </a:r>
          </a:p>
          <a:p>
            <a:endParaRPr lang="es-CL" sz="2000" dirty="0"/>
          </a:p>
          <a:p>
            <a:r>
              <a:rPr lang="es-ES_tradnl" sz="3200" dirty="0"/>
              <a:t>Para </a:t>
            </a:r>
            <a:r>
              <a:rPr lang="es-ES_tradnl" sz="3200" u="sng" dirty="0"/>
              <a:t>tomar buenas decisiones </a:t>
            </a:r>
            <a:r>
              <a:rPr lang="es-ES_tradnl" sz="3200" dirty="0"/>
              <a:t>frente a los dilemas éticos cotidianos: ¿qué hago...? ¿qué es lo correcto?</a:t>
            </a:r>
            <a:endParaRPr lang="es-CL" sz="3200" dirty="0"/>
          </a:p>
          <a:p>
            <a:endParaRPr lang="es-ES_tradnl" sz="2000" dirty="0" smtClean="0"/>
          </a:p>
          <a:p>
            <a:r>
              <a:rPr lang="es-ES_tradnl" sz="3200" dirty="0" smtClean="0"/>
              <a:t>Para </a:t>
            </a:r>
            <a:r>
              <a:rPr lang="es-ES_tradnl" sz="3200" u="sng" dirty="0"/>
              <a:t>mejorar el clima laboral</a:t>
            </a:r>
            <a:r>
              <a:rPr lang="es-ES_tradnl" sz="3200" dirty="0"/>
              <a:t>, fomentando un ambiente de respeto e igualdad dentro de la administración pública. </a:t>
            </a:r>
            <a:endParaRPr lang="es-CL" sz="3200" dirty="0"/>
          </a:p>
          <a:p>
            <a:endParaRPr lang="es-ES_tradnl" sz="2400" dirty="0" smtClean="0"/>
          </a:p>
          <a:p>
            <a:r>
              <a:rPr lang="es-ES_tradnl" sz="3200" dirty="0" smtClean="0"/>
              <a:t>Para </a:t>
            </a:r>
            <a:r>
              <a:rPr lang="es-ES_tradnl" sz="3200" u="sng" dirty="0"/>
              <a:t>mejorar la responsabilidad y compromiso </a:t>
            </a:r>
            <a:r>
              <a:rPr lang="es-ES_tradnl" sz="3200" dirty="0"/>
              <a:t>de los funcionarios hacia la acción eficaz que cree lazos de confianza y seguridad entre todos quienes vivimos en Curarrehue.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6018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78812" b="4020"/>
          <a:stretch/>
        </p:blipFill>
        <p:spPr>
          <a:xfrm>
            <a:off x="344161" y="5528848"/>
            <a:ext cx="11448000" cy="122290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/>
          <a:srcRect r="254" b="34792"/>
          <a:stretch/>
        </p:blipFill>
        <p:spPr>
          <a:xfrm>
            <a:off x="308919" y="868566"/>
            <a:ext cx="11517137" cy="4684656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8566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E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Metodología del proceso</a:t>
            </a:r>
            <a:endParaRPr lang="es-CL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102" y="872490"/>
            <a:ext cx="2191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Difusión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inicial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38197"/>
              </p:ext>
            </p:extLst>
          </p:nvPr>
        </p:nvGraphicFramePr>
        <p:xfrm>
          <a:off x="450850" y="1428369"/>
          <a:ext cx="11398250" cy="507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29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252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6135">
                <a:tc>
                  <a:txBody>
                    <a:bodyPr/>
                    <a:lstStyle/>
                    <a:p>
                      <a:pPr marL="6858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1480" algn="l"/>
                          <a:tab pos="412115" algn="l"/>
                        </a:tabLst>
                        <a:defRPr/>
                      </a:pPr>
                      <a:r>
                        <a:rPr lang="pt-BR" sz="2400" b="1" kern="1200" spc="-5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/>
                        </a:rPr>
                        <a:t>I n i c i a l</a:t>
                      </a:r>
                      <a:endParaRPr sz="2400" b="1" kern="1200" spc="-5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l" defTabSz="457189" rtl="0" eaLnBrk="1" latinLnBrk="0" hangingPunct="1">
                        <a:lnSpc>
                          <a:spcPct val="100000"/>
                        </a:lnSpc>
                        <a:buFontTx/>
                        <a:buNone/>
                        <a:tabLst>
                          <a:tab pos="411480" algn="l"/>
                          <a:tab pos="412115" algn="l"/>
                        </a:tabLst>
                      </a:pPr>
                      <a:endParaRPr sz="2000" kern="12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pPr marL="67945">
                        <a:lnSpc>
                          <a:spcPts val="2335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Público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objetivo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spc="-40" dirty="0">
                          <a:latin typeface="Calibri"/>
                          <a:cs typeface="Calibri"/>
                        </a:rPr>
                        <a:t>Todos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funcionarios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funcionarias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 la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institución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227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Objetivo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Dar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 conocer el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proceso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que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llevará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 cabo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elaborar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el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código de ética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forma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participativa.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8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Temas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comunicar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2900">
                        <a:lnSpc>
                          <a:spcPts val="2335"/>
                        </a:lnSpc>
                        <a:buFont typeface="Trebuchet MS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Contexto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(Comisión Anticorrupción, oficios,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rol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Servicio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Civil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PNUD).</a:t>
                      </a:r>
                    </a:p>
                    <a:p>
                      <a:pPr marL="411480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Trebuchet MS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¿Qué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es un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código de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ética?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11480" indent="-3429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Trebuchet MS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¿Quiénes participan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en el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Comité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Ética?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11480" marR="365125" indent="-342900">
                        <a:lnSpc>
                          <a:spcPct val="107000"/>
                        </a:lnSpc>
                        <a:spcBef>
                          <a:spcPts val="204"/>
                        </a:spcBef>
                        <a:buFont typeface="Trebuchet MS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¿Cómo se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pueden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contactar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realizar preguntas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funcionarios(as) respecto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proceso?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11480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Trebuchet MS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Resumen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metodología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(entrevistas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encuesta).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11480" indent="-342900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Trebuchet MS"/>
                        <a:buChar char="-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Beneficios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los funcionarios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(as).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2208">
                <a:tc>
                  <a:txBody>
                    <a:bodyPr/>
                    <a:lstStyle/>
                    <a:p>
                      <a:pPr marL="67945">
                        <a:lnSpc>
                          <a:spcPts val="234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Posibles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herramientas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Reuniones presenciales, boletín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interno,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intranet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correo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electrónico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pPr marL="67945">
                        <a:lnSpc>
                          <a:spcPts val="2345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Cuando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Las dos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primeras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semanas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640"/>
            <a:ext cx="12193588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1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160418"/>
            <a:ext cx="12192000" cy="10955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80000"/>
              </a:lnSpc>
            </a:pPr>
            <a:r>
              <a:rPr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Plan de </a:t>
            </a:r>
            <a:r>
              <a:rPr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Difusión</a:t>
            </a:r>
            <a:r>
              <a:rPr lang="es-CL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s-CL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668030"/>
              </p:ext>
            </p:extLst>
          </p:nvPr>
        </p:nvGraphicFramePr>
        <p:xfrm>
          <a:off x="387794" y="1439163"/>
          <a:ext cx="11114405" cy="41553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39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00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8901">
                <a:tc gridSpan="2">
                  <a:txBody>
                    <a:bodyPr/>
                    <a:lstStyle/>
                    <a:p>
                      <a:pPr marL="6858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1480" algn="l"/>
                          <a:tab pos="412115" algn="l"/>
                        </a:tabLst>
                        <a:defRPr/>
                      </a:pPr>
                      <a:r>
                        <a:rPr lang="es-CL" sz="2400" b="1" kern="1200" spc="-5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/>
                        </a:rPr>
                        <a:t>P e r m a n e n t e</a:t>
                      </a:r>
                      <a:endParaRPr sz="2400" b="1" kern="1200" spc="-5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851">
                <a:tc>
                  <a:txBody>
                    <a:bodyPr/>
                    <a:lstStyle/>
                    <a:p>
                      <a:pPr marL="67945">
                        <a:lnSpc>
                          <a:spcPts val="2285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Público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objetivo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8D08D"/>
                      </a:solidFill>
                      <a:prstDash val="solid"/>
                    </a:lnL>
                    <a:lnR w="12700">
                      <a:solidFill>
                        <a:srgbClr val="A8D08D"/>
                      </a:solidFill>
                      <a:prstDash val="solid"/>
                    </a:lnR>
                    <a:lnB w="12700">
                      <a:solidFill>
                        <a:srgbClr val="A8D08D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85"/>
                        </a:lnSpc>
                      </a:pPr>
                      <a:r>
                        <a:rPr sz="2000" spc="-40" dirty="0">
                          <a:latin typeface="Calibri"/>
                          <a:cs typeface="Calibri"/>
                        </a:rPr>
                        <a:t>Todos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los funcionarios y funcionarias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institución.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8D08D"/>
                      </a:solidFill>
                      <a:prstDash val="solid"/>
                    </a:lnL>
                    <a:lnR w="12700">
                      <a:solidFill>
                        <a:srgbClr val="A8D08D"/>
                      </a:solidFill>
                      <a:prstDash val="solid"/>
                    </a:lnR>
                    <a:lnB w="12700">
                      <a:solidFill>
                        <a:srgbClr val="A8D08D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3016">
                <a:tc>
                  <a:txBody>
                    <a:bodyPr/>
                    <a:lstStyle/>
                    <a:p>
                      <a:pPr marL="67945">
                        <a:lnSpc>
                          <a:spcPts val="2335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Objetivo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8D08D"/>
                      </a:solidFill>
                      <a:prstDash val="solid"/>
                    </a:lnL>
                    <a:lnR w="12700">
                      <a:solidFill>
                        <a:srgbClr val="A8D08D"/>
                      </a:solidFill>
                      <a:prstDash val="solid"/>
                    </a:lnR>
                    <a:lnT w="12700">
                      <a:solidFill>
                        <a:srgbClr val="A8D08D"/>
                      </a:solidFill>
                      <a:prstDash val="solid"/>
                    </a:lnT>
                    <a:lnB w="12700">
                      <a:solidFill>
                        <a:srgbClr val="A8D0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0" indent="-287020">
                        <a:lnSpc>
                          <a:spcPts val="2335"/>
                        </a:lnSpc>
                        <a:buFont typeface="Calibri"/>
                        <a:buChar char="-"/>
                        <a:tabLst>
                          <a:tab pos="441959" algn="l"/>
                          <a:tab pos="442595" algn="l"/>
                        </a:tabLst>
                      </a:pPr>
                      <a:r>
                        <a:rPr dirty="0"/>
                        <a:t>	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Informar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sobre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cómo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lleva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cabo el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proceso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construcción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 un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Código</a:t>
                      </a:r>
                      <a:r>
                        <a:rPr sz="2000" spc="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Ética.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55600" marR="60325" indent="-287020">
                        <a:lnSpc>
                          <a:spcPct val="107100"/>
                        </a:lnSpc>
                        <a:spcBef>
                          <a:spcPts val="190"/>
                        </a:spcBef>
                        <a:buChar char="-"/>
                        <a:tabLst>
                          <a:tab pos="354965" algn="l"/>
                          <a:tab pos="35560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Sensibilizar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acrecentar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el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conocimiento sobre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que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abarcan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códigos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ética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cómo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influyen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en el desempeño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diario.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8D08D"/>
                      </a:solidFill>
                      <a:prstDash val="solid"/>
                    </a:lnL>
                    <a:lnR w="12700">
                      <a:solidFill>
                        <a:srgbClr val="A8D08D"/>
                      </a:solidFill>
                      <a:prstDash val="solid"/>
                    </a:lnR>
                    <a:lnT w="12700">
                      <a:solidFill>
                        <a:srgbClr val="A8D08D"/>
                      </a:solidFill>
                      <a:prstDash val="solid"/>
                    </a:lnT>
                    <a:lnB w="12700">
                      <a:solidFill>
                        <a:srgbClr val="A8D0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279">
                <a:tc>
                  <a:txBody>
                    <a:bodyPr/>
                    <a:lstStyle/>
                    <a:p>
                      <a:pPr marL="6794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Posibles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herramientas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8D08D"/>
                      </a:solidFill>
                      <a:prstDash val="solid"/>
                    </a:lnL>
                    <a:lnR w="12700">
                      <a:solidFill>
                        <a:srgbClr val="A8D08D"/>
                      </a:solidFill>
                      <a:prstDash val="solid"/>
                    </a:lnR>
                    <a:lnT w="12700">
                      <a:solidFill>
                        <a:srgbClr val="A8D08D"/>
                      </a:solidFill>
                      <a:prstDash val="solid"/>
                    </a:lnT>
                    <a:lnB w="12700">
                      <a:solidFill>
                        <a:srgbClr val="A8D0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Reuniones presenciales, reuniones de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equipo,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boletín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interno, intranet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correo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electrónico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8D08D"/>
                      </a:solidFill>
                      <a:prstDash val="solid"/>
                    </a:lnL>
                    <a:lnR w="12700">
                      <a:solidFill>
                        <a:srgbClr val="A8D08D"/>
                      </a:solidFill>
                      <a:prstDash val="solid"/>
                    </a:lnR>
                    <a:lnT w="12700">
                      <a:solidFill>
                        <a:srgbClr val="A8D08D"/>
                      </a:solidFill>
                      <a:prstDash val="solid"/>
                    </a:lnT>
                    <a:lnB w="12700">
                      <a:solidFill>
                        <a:srgbClr val="A8D0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8406">
                <a:tc>
                  <a:txBody>
                    <a:bodyPr/>
                    <a:lstStyle/>
                    <a:p>
                      <a:pPr marL="6794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Cuando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8D08D"/>
                      </a:solidFill>
                      <a:prstDash val="solid"/>
                    </a:lnL>
                    <a:lnR w="12700">
                      <a:solidFill>
                        <a:srgbClr val="A8D08D"/>
                      </a:solidFill>
                      <a:prstDash val="solid"/>
                    </a:lnR>
                    <a:lnT w="12700">
                      <a:solidFill>
                        <a:srgbClr val="A8D08D"/>
                      </a:solidFill>
                      <a:prstDash val="solid"/>
                    </a:lnT>
                    <a:lnB w="12700">
                      <a:solidFill>
                        <a:srgbClr val="A8D08D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Durante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elaboración del diagnóstico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redacción del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código.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8D08D"/>
                      </a:solidFill>
                      <a:prstDash val="solid"/>
                    </a:lnL>
                    <a:lnR w="12700">
                      <a:solidFill>
                        <a:srgbClr val="A8D08D"/>
                      </a:solidFill>
                      <a:prstDash val="solid"/>
                    </a:lnR>
                    <a:lnT w="12700">
                      <a:solidFill>
                        <a:srgbClr val="A8D08D"/>
                      </a:solidFill>
                      <a:prstDash val="solid"/>
                    </a:lnT>
                    <a:lnB w="12700">
                      <a:solidFill>
                        <a:srgbClr val="A8D08D"/>
                      </a:solidFill>
                      <a:prstDash val="solid"/>
                    </a:lnB>
                    <a:solidFill>
                      <a:srgbClr val="E1EE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6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1870</Words>
  <Application>Microsoft Office PowerPoint</Application>
  <PresentationFormat>Panorámica</PresentationFormat>
  <Paragraphs>212</Paragraphs>
  <Slides>32</Slides>
  <Notes>2</Notes>
  <HiddenSlides>11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Noto Sans Symbols</vt:lpstr>
      <vt:lpstr>Source Sans Pro</vt:lpstr>
      <vt:lpstr>Times New Roman</vt:lpstr>
      <vt:lpstr>Trebuchet MS</vt:lpstr>
      <vt:lpstr>Verdana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 qué sirve el Código de Ética?  </vt:lpstr>
      <vt:lpstr>Metodología del proceso</vt:lpstr>
      <vt:lpstr>Presentación de PowerPoint</vt:lpstr>
      <vt:lpstr>Plan de Difusión </vt:lpstr>
      <vt:lpstr>Presentación de PowerPoint</vt:lpstr>
      <vt:lpstr>Presentación de PowerPoint</vt:lpstr>
      <vt:lpstr>Objetivos de la Fase Diagnóstico</vt:lpstr>
      <vt:lpstr>Metodología</vt:lpstr>
      <vt:lpstr>Diagnóstico - Informe</vt:lpstr>
      <vt:lpstr>Esquema de análisis</vt:lpstr>
      <vt:lpstr>Esquema de análisis</vt:lpstr>
      <vt:lpstr>Presentación de PowerPoint</vt:lpstr>
      <vt:lpstr>Resultados</vt:lpstr>
      <vt:lpstr>Resultados</vt:lpstr>
      <vt:lpstr>Resultados</vt:lpstr>
      <vt:lpstr>Presentación de PowerPoint</vt:lpstr>
      <vt:lpstr>Código de ética - tipos</vt:lpstr>
      <vt:lpstr>Código de ética - contenido</vt:lpstr>
      <vt:lpstr>Código de ética - contenido</vt:lpstr>
      <vt:lpstr>Código de ética - lenguaje</vt:lpstr>
      <vt:lpstr>Código de ética - contenido</vt:lpstr>
      <vt:lpstr>Código de ética - contenido</vt:lpstr>
      <vt:lpstr>Código de ética – contenidos mínimos</vt:lpstr>
      <vt:lpstr>Presentación de PowerPoint</vt:lpstr>
      <vt:lpstr>Presentación de PowerPoint</vt:lpstr>
      <vt:lpstr>Equipo Municipal</vt:lpstr>
      <vt:lpstr>Presentación de PowerPoint</vt:lpstr>
    </vt:vector>
  </TitlesOfParts>
  <Company>Contraloria General de la Republica Chilena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Andrea Valdés Vargas</dc:creator>
  <cp:lastModifiedBy>Sergio Alexander Retamales Graf</cp:lastModifiedBy>
  <cp:revision>104</cp:revision>
  <cp:lastPrinted>2018-12-04T18:56:09Z</cp:lastPrinted>
  <dcterms:created xsi:type="dcterms:W3CDTF">2016-10-28T12:22:03Z</dcterms:created>
  <dcterms:modified xsi:type="dcterms:W3CDTF">2018-12-11T12:43:16Z</dcterms:modified>
</cp:coreProperties>
</file>